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1" r:id="rId5"/>
    <p:sldId id="271" r:id="rId6"/>
    <p:sldId id="272" r:id="rId7"/>
    <p:sldId id="270" r:id="rId8"/>
    <p:sldId id="275" r:id="rId9"/>
    <p:sldId id="276" r:id="rId10"/>
    <p:sldId id="278" r:id="rId11"/>
    <p:sldId id="277" r:id="rId12"/>
    <p:sldId id="274" r:id="rId13"/>
    <p:sldId id="273" r:id="rId14"/>
    <p:sldId id="259" r:id="rId15"/>
    <p:sldId id="267" r:id="rId16"/>
    <p:sldId id="266" r:id="rId17"/>
    <p:sldId id="265" r:id="rId18"/>
    <p:sldId id="264" r:id="rId19"/>
    <p:sldId id="263"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0" autoAdjust="0"/>
    <p:restoredTop sz="94660"/>
  </p:normalViewPr>
  <p:slideViewPr>
    <p:cSldViewPr snapToGrid="0">
      <p:cViewPr varScale="1">
        <p:scale>
          <a:sx n="89" d="100"/>
          <a:sy n="89" d="100"/>
        </p:scale>
        <p:origin x="-312" y="-112"/>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BF6E4-20ED-41DF-81DE-32D0AD53D9F9}"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337778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BF6E4-20ED-41DF-81DE-32D0AD53D9F9}"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248673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BF6E4-20ED-41DF-81DE-32D0AD53D9F9}"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240735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BF6E4-20ED-41DF-81DE-32D0AD53D9F9}"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74119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BF6E4-20ED-41DF-81DE-32D0AD53D9F9}"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224992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BF6E4-20ED-41DF-81DE-32D0AD53D9F9}"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270101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5BF6E4-20ED-41DF-81DE-32D0AD53D9F9}"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310293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BF6E4-20ED-41DF-81DE-32D0AD53D9F9}"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417640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BF6E4-20ED-41DF-81DE-32D0AD53D9F9}"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235411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BF6E4-20ED-41DF-81DE-32D0AD53D9F9}"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360979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BF6E4-20ED-41DF-81DE-32D0AD53D9F9}"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CD28F-72AB-4E01-94BB-6F0D75D06EFE}" type="slidenum">
              <a:rPr lang="en-US" smtClean="0"/>
              <a:t>‹#›</a:t>
            </a:fld>
            <a:endParaRPr lang="en-US"/>
          </a:p>
        </p:txBody>
      </p:sp>
    </p:spTree>
    <p:extLst>
      <p:ext uri="{BB962C8B-B14F-4D97-AF65-F5344CB8AC3E}">
        <p14:creationId xmlns:p14="http://schemas.microsoft.com/office/powerpoint/2010/main" val="22491502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BF6E4-20ED-41DF-81DE-32D0AD53D9F9}" type="datetimeFigureOut">
              <a:rPr lang="en-US" smtClean="0"/>
              <a:t>12/2/14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CD28F-72AB-4E01-94BB-6F0D75D06EFE}" type="slidenum">
              <a:rPr lang="en-US" smtClean="0"/>
              <a:t>‹#›</a:t>
            </a:fld>
            <a:endParaRPr lang="en-US"/>
          </a:p>
        </p:txBody>
      </p:sp>
    </p:spTree>
    <p:extLst>
      <p:ext uri="{BB962C8B-B14F-4D97-AF65-F5344CB8AC3E}">
        <p14:creationId xmlns:p14="http://schemas.microsoft.com/office/powerpoint/2010/main" val="403611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www.komonews.com/news/local/Flooding-triggers-evacuations-at-Mt-Rainier-Natl-Park-283873271.html"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www.nps.gov/mora/parknews/entrance-closed-for-flooding.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55077"/>
            <a:ext cx="9577754" cy="2454886"/>
          </a:xfrm>
          <a:solidFill>
            <a:schemeClr val="bg1">
              <a:lumMod val="75000"/>
            </a:schemeClr>
          </a:solidFill>
          <a:ln>
            <a:solidFill>
              <a:schemeClr val="tx1"/>
            </a:solidFill>
          </a:ln>
        </p:spPr>
        <p:txBody>
          <a:bodyPr>
            <a:normAutofit fontScale="90000"/>
          </a:bodyPr>
          <a:lstStyle/>
          <a:p>
            <a:r>
              <a:rPr lang="en-US" dirty="0" smtClean="0"/>
              <a:t>Informal Summary of the Extreme Precipitation in WA State from </a:t>
            </a:r>
            <a:br>
              <a:rPr lang="en-US" dirty="0" smtClean="0"/>
            </a:br>
            <a:r>
              <a:rPr lang="en-US" dirty="0" smtClean="0"/>
              <a:t>25-30 Nov 2014</a:t>
            </a:r>
            <a:endParaRPr lang="en-US" dirty="0"/>
          </a:p>
        </p:txBody>
      </p:sp>
      <p:sp>
        <p:nvSpPr>
          <p:cNvPr id="3" name="Subtitle 2"/>
          <p:cNvSpPr>
            <a:spLocks noGrp="1"/>
          </p:cNvSpPr>
          <p:nvPr>
            <p:ph type="subTitle" idx="1"/>
          </p:nvPr>
        </p:nvSpPr>
        <p:spPr>
          <a:xfrm>
            <a:off x="1524000" y="4117849"/>
            <a:ext cx="9144000" cy="2423628"/>
          </a:xfrm>
        </p:spPr>
        <p:txBody>
          <a:bodyPr>
            <a:normAutofit/>
          </a:bodyPr>
          <a:lstStyle/>
          <a:p>
            <a:r>
              <a:rPr lang="en-US" sz="3600" smtClean="0"/>
              <a:t>Marty Ralph</a:t>
            </a:r>
            <a:r>
              <a:rPr lang="en-US" sz="3600" baseline="30000" smtClean="0"/>
              <a:t>1</a:t>
            </a:r>
            <a:r>
              <a:rPr lang="en-US" sz="3600" smtClean="0"/>
              <a:t>, Larry Schick</a:t>
            </a:r>
            <a:r>
              <a:rPr lang="en-US" sz="3600" baseline="30000" smtClean="0"/>
              <a:t>2</a:t>
            </a:r>
            <a:r>
              <a:rPr lang="en-US" sz="3600" smtClean="0"/>
              <a:t> </a:t>
            </a:r>
            <a:endParaRPr lang="en-US" baseline="30000" dirty="0" smtClean="0"/>
          </a:p>
          <a:p>
            <a:r>
              <a:rPr lang="en-US" baseline="30000" dirty="0" smtClean="0"/>
              <a:t>1</a:t>
            </a:r>
            <a:r>
              <a:rPr lang="en-US" dirty="0" smtClean="0"/>
              <a:t>Center for Western Weather and Water Extremes (CW3E) at</a:t>
            </a:r>
          </a:p>
          <a:p>
            <a:r>
              <a:rPr lang="en-US" dirty="0" smtClean="0"/>
              <a:t>UC San Diego/Scripps Institution of Oceanography, La Jolla CA</a:t>
            </a:r>
          </a:p>
          <a:p>
            <a:r>
              <a:rPr lang="en-US" baseline="30000" dirty="0" smtClean="0"/>
              <a:t>2</a:t>
            </a:r>
            <a:r>
              <a:rPr lang="en-US" dirty="0" smtClean="0"/>
              <a:t>US Army Corps of Engineers, Seattle WA</a:t>
            </a:r>
          </a:p>
          <a:p>
            <a:r>
              <a:rPr lang="en-US" baseline="30000" dirty="0" smtClean="0"/>
              <a:t>3</a:t>
            </a:r>
            <a:r>
              <a:rPr lang="en-US" dirty="0" smtClean="0"/>
              <a:t>Plymouth State Univ., Plymouth NH</a:t>
            </a:r>
            <a:endParaRPr lang="en-US" dirty="0"/>
          </a:p>
        </p:txBody>
      </p:sp>
    </p:spTree>
    <p:extLst>
      <p:ext uri="{BB962C8B-B14F-4D97-AF65-F5344CB8AC3E}">
        <p14:creationId xmlns:p14="http://schemas.microsoft.com/office/powerpoint/2010/main" val="2525391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operations - Skagit River</a:t>
            </a:r>
            <a:endParaRPr lang="en-US" dirty="0"/>
          </a:p>
        </p:txBody>
      </p:sp>
      <p:sp>
        <p:nvSpPr>
          <p:cNvPr id="3" name="Content Placeholder 2"/>
          <p:cNvSpPr>
            <a:spLocks noGrp="1"/>
          </p:cNvSpPr>
          <p:nvPr>
            <p:ph idx="1"/>
          </p:nvPr>
        </p:nvSpPr>
        <p:spPr>
          <a:xfrm>
            <a:off x="6263640" y="1825625"/>
            <a:ext cx="5458968" cy="4351338"/>
          </a:xfrm>
        </p:spPr>
        <p:txBody>
          <a:bodyPr>
            <a:normAutofit fontScale="85000" lnSpcReduction="10000"/>
          </a:bodyPr>
          <a:lstStyle/>
          <a:p>
            <a:r>
              <a:rPr lang="en-US" dirty="0"/>
              <a:t>The AR event of the 27/28 of Nov, targeted the North Cascades with a more southerly angle of attack. NWRFC forecasts indicated a natural(without dams) flow over 90,0000cfs at the Concrete gage and that is our threshold to take over Upper Baker and Ross dams to operate for flood control, which we did. Our successful operations lowered the peak at Concrete (by about 35,000cfs) which translated to downstream flows lowered through the Skagit Valley and at Mt Vernon, saving the valley from serious flooding.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1953419"/>
            <a:ext cx="5524500" cy="4095750"/>
          </a:xfrm>
          <a:prstGeom prst="rect">
            <a:avLst/>
          </a:prstGeom>
        </p:spPr>
      </p:pic>
    </p:spTree>
    <p:extLst>
      <p:ext uri="{BB962C8B-B14F-4D97-AF65-F5344CB8AC3E}">
        <p14:creationId xmlns:p14="http://schemas.microsoft.com/office/powerpoint/2010/main" val="1221336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6435"/>
          </a:xfrm>
        </p:spPr>
        <p:txBody>
          <a:bodyPr>
            <a:normAutofit/>
          </a:bodyPr>
          <a:lstStyle/>
          <a:p>
            <a:r>
              <a:rPr lang="en-US" sz="4000" dirty="0" smtClean="0"/>
              <a:t>Flooding near Mt. Rainier</a:t>
            </a:r>
            <a:endParaRPr lang="en-US" sz="4000" dirty="0"/>
          </a:p>
        </p:txBody>
      </p:sp>
      <p:sp>
        <p:nvSpPr>
          <p:cNvPr id="4" name="Rectangle 1"/>
          <p:cNvSpPr>
            <a:spLocks noGrp="1" noChangeArrowheads="1"/>
          </p:cNvSpPr>
          <p:nvPr>
            <p:ph idx="1"/>
          </p:nvPr>
        </p:nvSpPr>
        <p:spPr bwMode="auto">
          <a:xfrm>
            <a:off x="438913" y="1026142"/>
            <a:ext cx="101315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rPr>
              <a:t>The surprise was the impressive peak at Orting flow which far exceeded the earlier forecast.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rPr>
              <a:t>Some damage to roads was reported in nearby Mt Rainier National Park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hlinkClick r:id="rId2"/>
              </a:rPr>
              <a:t>http://www.nps.gov/mora/parknews/entrance-closed-for-flooding.htm</a:t>
            </a:r>
            <a:r>
              <a:rPr kumimoji="0" lang="en-US" sz="16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rPr>
              <a:t>related news video and story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hlinkClick r:id="rId3"/>
              </a:rPr>
              <a:t>http://www.komonews.com/news/local/Flooding-triggers-evacuations-at-Mt-Rainier-Natl-Park-283873271.html</a:t>
            </a:r>
            <a:r>
              <a:rPr kumimoji="0" lang="en-US" sz="1600" b="0" i="0" u="none" strike="noStrike" cap="none" normalizeH="0" baseline="0" dirty="0" smtClean="0">
                <a:ln>
                  <a:noFill/>
                </a:ln>
                <a:solidFill>
                  <a:schemeClr val="tx1"/>
                </a:solidFill>
                <a:effectLst/>
                <a:latin typeface="Arial" panose="020B0604020202020204" pitchFamily="34" charset="0"/>
              </a:rPr>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286" y="2556923"/>
            <a:ext cx="5524500" cy="4095750"/>
          </a:xfrm>
          <a:prstGeom prst="rect">
            <a:avLst/>
          </a:prstGeom>
        </p:spPr>
      </p:pic>
    </p:spTree>
    <p:extLst>
      <p:ext uri="{BB962C8B-B14F-4D97-AF65-F5344CB8AC3E}">
        <p14:creationId xmlns:p14="http://schemas.microsoft.com/office/powerpoint/2010/main" val="24917287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references relevant to this diagnosis</a:t>
            </a:r>
            <a:endParaRPr lang="en-US" dirty="0"/>
          </a:p>
        </p:txBody>
      </p:sp>
      <p:sp>
        <p:nvSpPr>
          <p:cNvPr id="3" name="Content Placeholder 2"/>
          <p:cNvSpPr>
            <a:spLocks noGrp="1"/>
          </p:cNvSpPr>
          <p:nvPr>
            <p:ph idx="1"/>
          </p:nvPr>
        </p:nvSpPr>
        <p:spPr/>
        <p:txBody>
          <a:bodyPr>
            <a:normAutofit fontScale="62500" lnSpcReduction="20000"/>
          </a:bodyPr>
          <a:lstStyle/>
          <a:p>
            <a:r>
              <a:rPr lang="en-US" dirty="0"/>
              <a:t>Neiman, P. J., F. M. Ralph, G. A. Wick, Y.-H. </a:t>
            </a:r>
            <a:r>
              <a:rPr lang="en-US" dirty="0" err="1"/>
              <a:t>Kuo</a:t>
            </a:r>
            <a:r>
              <a:rPr lang="en-US" dirty="0"/>
              <a:t>, T.-K. Wee, Z. Ma, G. H. Taylor, and M. D. Dettinger, 2008:  Diagnosis of an intense atmospheric river impacting the Pacific Northwest:  Storm summary and offshore vertical structure observed with COSMIC satellite retrievals.  </a:t>
            </a:r>
            <a:r>
              <a:rPr lang="en-US" i="1" dirty="0"/>
              <a:t>Mon. </a:t>
            </a:r>
            <a:r>
              <a:rPr lang="en-US" i="1" dirty="0" err="1"/>
              <a:t>Wea</a:t>
            </a:r>
            <a:r>
              <a:rPr lang="en-US" i="1" dirty="0"/>
              <a:t>. Rev.</a:t>
            </a:r>
            <a:r>
              <a:rPr lang="en-US" dirty="0"/>
              <a:t>, </a:t>
            </a:r>
            <a:r>
              <a:rPr lang="en-US" b="1" dirty="0"/>
              <a:t>136</a:t>
            </a:r>
            <a:r>
              <a:rPr lang="en-US" dirty="0"/>
              <a:t>, 4398-4420</a:t>
            </a:r>
            <a:r>
              <a:rPr lang="en-US" dirty="0" smtClean="0"/>
              <a:t>.</a:t>
            </a:r>
          </a:p>
          <a:p>
            <a:r>
              <a:rPr lang="en-US" dirty="0" smtClean="0"/>
              <a:t>Ralph</a:t>
            </a:r>
            <a:r>
              <a:rPr lang="en-US" dirty="0"/>
              <a:t>, F. M., P. J. Neiman, G. N. </a:t>
            </a:r>
            <a:r>
              <a:rPr lang="en-US" dirty="0" err="1"/>
              <a:t>Kiladis</a:t>
            </a:r>
            <a:r>
              <a:rPr lang="en-US" dirty="0"/>
              <a:t>, K. </a:t>
            </a:r>
            <a:r>
              <a:rPr lang="en-US" dirty="0" err="1"/>
              <a:t>Weickman</a:t>
            </a:r>
            <a:r>
              <a:rPr lang="en-US" dirty="0"/>
              <a:t>, and D. W. Reynolds, 2011:  A multi-scale observational case study of a Pacific atmospheric river exhibiting tropical-</a:t>
            </a:r>
            <a:r>
              <a:rPr lang="en-US" dirty="0" err="1"/>
              <a:t>extratropical</a:t>
            </a:r>
            <a:r>
              <a:rPr lang="en-US" dirty="0"/>
              <a:t> connections and a </a:t>
            </a:r>
            <a:r>
              <a:rPr lang="en-US" dirty="0" err="1"/>
              <a:t>mesoscale</a:t>
            </a:r>
            <a:r>
              <a:rPr lang="en-US" dirty="0"/>
              <a:t> frontal wave.  </a:t>
            </a:r>
            <a:r>
              <a:rPr lang="en-US" i="1" dirty="0"/>
              <a:t>Mon. </a:t>
            </a:r>
            <a:r>
              <a:rPr lang="en-US" i="1" dirty="0" err="1"/>
              <a:t>Wea</a:t>
            </a:r>
            <a:r>
              <a:rPr lang="en-US" i="1" dirty="0"/>
              <a:t>. Rev.</a:t>
            </a:r>
            <a:r>
              <a:rPr lang="en-US" dirty="0"/>
              <a:t>, </a:t>
            </a:r>
            <a:r>
              <a:rPr lang="en-US" b="1" dirty="0"/>
              <a:t>139</a:t>
            </a:r>
            <a:r>
              <a:rPr lang="en-US" dirty="0"/>
              <a:t>, pp. 1169-1189, </a:t>
            </a:r>
            <a:r>
              <a:rPr lang="en-US" dirty="0" err="1"/>
              <a:t>doi</a:t>
            </a:r>
            <a:r>
              <a:rPr lang="en-US" dirty="0"/>
              <a:t>: 10.1175/2010MWR3596.1</a:t>
            </a:r>
            <a:r>
              <a:rPr lang="en-US" dirty="0" smtClean="0"/>
              <a:t>.</a:t>
            </a:r>
          </a:p>
          <a:p>
            <a:r>
              <a:rPr lang="en-US" dirty="0"/>
              <a:t>Neiman, P. J., L. J. Schick, F. M. Ralph, M. Hughes, G. A. Wick, 2011:  Flooding in Western Washington: The Connection to Atmospheric Rivers.  </a:t>
            </a:r>
            <a:r>
              <a:rPr lang="en-US" i="1" dirty="0"/>
              <a:t>J. Hydrometeor., </a:t>
            </a:r>
            <a:r>
              <a:rPr lang="en-US" b="1" dirty="0"/>
              <a:t>12</a:t>
            </a:r>
            <a:r>
              <a:rPr lang="en-US" dirty="0"/>
              <a:t>, 1337-1358, </a:t>
            </a:r>
            <a:r>
              <a:rPr lang="en-US" dirty="0" err="1"/>
              <a:t>doi</a:t>
            </a:r>
            <a:r>
              <a:rPr lang="en-US" dirty="0"/>
              <a:t>: 10.1175/2011JHM1358.1</a:t>
            </a:r>
            <a:r>
              <a:rPr lang="en-US" dirty="0" smtClean="0"/>
              <a:t>.</a:t>
            </a:r>
          </a:p>
          <a:p>
            <a:r>
              <a:rPr lang="en-US" dirty="0" smtClean="0"/>
              <a:t>Ralph</a:t>
            </a:r>
            <a:r>
              <a:rPr lang="en-US" dirty="0"/>
              <a:t>, F. M., and M. D. Dettinger, 2012:  Historical and national perspectives on extreme West Coast precipitation associated with atmospheric rivers during December 2010. </a:t>
            </a:r>
            <a:r>
              <a:rPr lang="en-US" i="1" dirty="0"/>
              <a:t>Bull.</a:t>
            </a:r>
            <a:r>
              <a:rPr lang="en-US" b="1" i="1" dirty="0"/>
              <a:t> </a:t>
            </a:r>
            <a:r>
              <a:rPr lang="en-US" i="1" dirty="0"/>
              <a:t>Amer. Meteor. Soc.</a:t>
            </a:r>
            <a:r>
              <a:rPr lang="en-US" dirty="0"/>
              <a:t>, </a:t>
            </a:r>
            <a:r>
              <a:rPr lang="en-US" b="1" dirty="0"/>
              <a:t>93</a:t>
            </a:r>
            <a:r>
              <a:rPr lang="en-US" dirty="0"/>
              <a:t>, 783-790.</a:t>
            </a:r>
          </a:p>
          <a:p>
            <a:r>
              <a:rPr lang="en-US" dirty="0"/>
              <a:t>White, A. B., B. Colman, G. M. Carter, F. M. Ralph, R. S. Webb, D. G. Brandon, C. W. King, P. J. Neiman, D. J. </a:t>
            </a:r>
            <a:r>
              <a:rPr lang="en-US" dirty="0" err="1"/>
              <a:t>Gottas</a:t>
            </a:r>
            <a:r>
              <a:rPr lang="en-US" dirty="0"/>
              <a:t>, I. </a:t>
            </a:r>
            <a:r>
              <a:rPr lang="en-US" dirty="0" err="1"/>
              <a:t>Jankov</a:t>
            </a:r>
            <a:r>
              <a:rPr lang="en-US" dirty="0"/>
              <a:t>, K. F. Brill, Y. Zhu, K. Cook, H. E. </a:t>
            </a:r>
            <a:r>
              <a:rPr lang="en-US" dirty="0" err="1"/>
              <a:t>Buehner</a:t>
            </a:r>
            <a:r>
              <a:rPr lang="en-US" dirty="0"/>
              <a:t>, H. </a:t>
            </a:r>
            <a:r>
              <a:rPr lang="en-US" dirty="0" err="1"/>
              <a:t>Opitz</a:t>
            </a:r>
            <a:r>
              <a:rPr lang="en-US" dirty="0"/>
              <a:t>, D. W. Reynolds, L. J. Schick, 2012: NOAA's Rapid Response to the Howard A. Hanson Dam Flood Risk Management Crisis.  </a:t>
            </a:r>
            <a:r>
              <a:rPr lang="en-US" i="1" dirty="0"/>
              <a:t>Bull. Amer. </a:t>
            </a:r>
            <a:r>
              <a:rPr lang="en-US" i="1" dirty="0" err="1"/>
              <a:t>Meteorol</a:t>
            </a:r>
            <a:r>
              <a:rPr lang="en-US" i="1" dirty="0"/>
              <a:t>. Soc.,</a:t>
            </a:r>
            <a:r>
              <a:rPr lang="en-US" dirty="0"/>
              <a:t> </a:t>
            </a:r>
            <a:r>
              <a:rPr lang="en-US" b="1" dirty="0" smtClean="0"/>
              <a:t>93</a:t>
            </a:r>
            <a:r>
              <a:rPr lang="en-US" dirty="0" smtClean="0"/>
              <a:t>, 189-207</a:t>
            </a:r>
            <a:r>
              <a:rPr lang="en-US" dirty="0"/>
              <a:t>, </a:t>
            </a:r>
            <a:r>
              <a:rPr lang="en-US" dirty="0" err="1"/>
              <a:t>doi</a:t>
            </a:r>
            <a:r>
              <a:rPr lang="en-US" dirty="0"/>
              <a:t>: 10.1175/BAMS-D-11-00103.1</a:t>
            </a:r>
            <a:r>
              <a:rPr lang="en-US" dirty="0" smtClean="0"/>
              <a:t>.</a:t>
            </a:r>
          </a:p>
          <a:p>
            <a:r>
              <a:rPr lang="en-US" dirty="0" smtClean="0"/>
              <a:t>Neiman</a:t>
            </a:r>
            <a:r>
              <a:rPr lang="en-US" dirty="0"/>
              <a:t>, P.J., D.J. </a:t>
            </a:r>
            <a:r>
              <a:rPr lang="en-US" dirty="0" err="1"/>
              <a:t>Gottas</a:t>
            </a:r>
            <a:r>
              <a:rPr lang="en-US" dirty="0"/>
              <a:t>, A.B. White, L.J. Schick and F.M. Ralph, 2014: The use of snow-level observations derived from vertically profiling radars to assess hydrometeorological characteristics and forecasts over Washington’s Green River basin.  </a:t>
            </a:r>
            <a:r>
              <a:rPr lang="en-US" i="1" dirty="0"/>
              <a:t>J. Hydrometeor.</a:t>
            </a:r>
            <a:r>
              <a:rPr lang="en-US" dirty="0"/>
              <a:t>, </a:t>
            </a:r>
            <a:r>
              <a:rPr lang="en-US" b="1" dirty="0"/>
              <a:t>15</a:t>
            </a:r>
            <a:r>
              <a:rPr lang="en-US" dirty="0"/>
              <a:t>, 2522-2541.</a:t>
            </a:r>
          </a:p>
          <a:p>
            <a:endParaRPr lang="en-US" dirty="0"/>
          </a:p>
        </p:txBody>
      </p:sp>
    </p:spTree>
    <p:extLst>
      <p:ext uri="{BB962C8B-B14F-4D97-AF65-F5344CB8AC3E}">
        <p14:creationId xmlns:p14="http://schemas.microsoft.com/office/powerpoint/2010/main" val="11610425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images</a:t>
            </a:r>
            <a:endParaRPr lang="en-US" dirty="0"/>
          </a:p>
        </p:txBody>
      </p:sp>
    </p:spTree>
    <p:extLst>
      <p:ext uri="{BB962C8B-B14F-4D97-AF65-F5344CB8AC3E}">
        <p14:creationId xmlns:p14="http://schemas.microsoft.com/office/powerpoint/2010/main" val="490555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975" t="16533" r="27000" b="5466"/>
          <a:stretch/>
        </p:blipFill>
        <p:spPr>
          <a:xfrm>
            <a:off x="1520190" y="560070"/>
            <a:ext cx="8081010" cy="6686550"/>
          </a:xfrm>
          <a:prstGeom prst="rect">
            <a:avLst/>
          </a:prstGeom>
        </p:spPr>
      </p:pic>
    </p:spTree>
    <p:extLst>
      <p:ext uri="{BB962C8B-B14F-4D97-AF65-F5344CB8AC3E}">
        <p14:creationId xmlns:p14="http://schemas.microsoft.com/office/powerpoint/2010/main" val="23072305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srl.noaa.gov/psd/psd2/coastal/satres/data/images/wx_cl/P3/wvp/14329_wvp.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30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srl.noaa.gov/psd/psd2/coastal/satres/data/images/wx_cl/P3/wvp/14329_wvp.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834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srl.noaa.gov/psd/psd2/coastal/satres/data/images/wx_cl/P3/wvp/14330_wvp.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724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srl.noaa.gov/psd/psd2/coastal/satres/data/images/wx_cl/P3/wvp/14330_wvp.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28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srl.noaa.gov/psd/psd2/coastal/satres/data/images/wx_cl/P3/wvp/14331_wvp.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75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00" t="18666" r="12825" b="5428"/>
          <a:stretch/>
        </p:blipFill>
        <p:spPr>
          <a:xfrm>
            <a:off x="124479" y="1052585"/>
            <a:ext cx="8590242" cy="5153111"/>
          </a:xfrm>
          <a:prstGeom prst="rect">
            <a:avLst/>
          </a:prstGeom>
        </p:spPr>
      </p:pic>
      <p:sp>
        <p:nvSpPr>
          <p:cNvPr id="3" name="TextBox 2"/>
          <p:cNvSpPr txBox="1"/>
          <p:nvPr/>
        </p:nvSpPr>
        <p:spPr>
          <a:xfrm>
            <a:off x="124479" y="136910"/>
            <a:ext cx="7494296" cy="646331"/>
          </a:xfrm>
          <a:prstGeom prst="rect">
            <a:avLst/>
          </a:prstGeom>
          <a:solidFill>
            <a:schemeClr val="accent1">
              <a:lumMod val="20000"/>
              <a:lumOff val="80000"/>
            </a:schemeClr>
          </a:solidFill>
          <a:ln>
            <a:solidFill>
              <a:schemeClr val="tx1"/>
            </a:solidFill>
          </a:ln>
        </p:spPr>
        <p:txBody>
          <a:bodyPr wrap="none" rtlCol="0">
            <a:spAutoFit/>
          </a:bodyPr>
          <a:lstStyle/>
          <a:p>
            <a:r>
              <a:rPr lang="en-US" sz="3600" dirty="0" err="1" smtClean="0"/>
              <a:t>Precip</a:t>
            </a:r>
            <a:r>
              <a:rPr lang="en-US" sz="3600" dirty="0" smtClean="0"/>
              <a:t>. ending 8 AM MST 28 Nov 2014</a:t>
            </a:r>
            <a:endParaRPr lang="en-US" sz="3600" dirty="0"/>
          </a:p>
        </p:txBody>
      </p:sp>
      <p:pic>
        <p:nvPicPr>
          <p:cNvPr id="4" name="Picture 3"/>
          <p:cNvPicPr>
            <a:picLocks noChangeAspect="1"/>
          </p:cNvPicPr>
          <p:nvPr/>
        </p:nvPicPr>
        <p:blipFill rotWithShape="1">
          <a:blip r:embed="rId3"/>
          <a:srcRect l="66135"/>
          <a:stretch/>
        </p:blipFill>
        <p:spPr>
          <a:xfrm>
            <a:off x="8901793" y="4800077"/>
            <a:ext cx="3290207" cy="1809750"/>
          </a:xfrm>
          <a:prstGeom prst="rect">
            <a:avLst/>
          </a:prstGeom>
        </p:spPr>
      </p:pic>
      <p:pic>
        <p:nvPicPr>
          <p:cNvPr id="5" name="Picture 4"/>
          <p:cNvPicPr>
            <a:picLocks noChangeAspect="1"/>
          </p:cNvPicPr>
          <p:nvPr/>
        </p:nvPicPr>
        <p:blipFill rotWithShape="1">
          <a:blip r:embed="rId4"/>
          <a:srcRect l="65798"/>
          <a:stretch/>
        </p:blipFill>
        <p:spPr>
          <a:xfrm>
            <a:off x="8901793" y="3080135"/>
            <a:ext cx="3322864" cy="1809750"/>
          </a:xfrm>
          <a:prstGeom prst="rect">
            <a:avLst/>
          </a:prstGeom>
        </p:spPr>
      </p:pic>
      <p:pic>
        <p:nvPicPr>
          <p:cNvPr id="6" name="Picture 5"/>
          <p:cNvPicPr>
            <a:picLocks noChangeAspect="1"/>
          </p:cNvPicPr>
          <p:nvPr/>
        </p:nvPicPr>
        <p:blipFill rotWithShape="1">
          <a:blip r:embed="rId5"/>
          <a:srcRect t="6762" r="19129"/>
          <a:stretch/>
        </p:blipFill>
        <p:spPr>
          <a:xfrm>
            <a:off x="7032172" y="1024095"/>
            <a:ext cx="5112960" cy="2307772"/>
          </a:xfrm>
          <a:prstGeom prst="rect">
            <a:avLst/>
          </a:prstGeom>
        </p:spPr>
      </p:pic>
      <p:pic>
        <p:nvPicPr>
          <p:cNvPr id="7" name="Picture 6"/>
          <p:cNvPicPr>
            <a:picLocks noChangeAspect="1"/>
          </p:cNvPicPr>
          <p:nvPr/>
        </p:nvPicPr>
        <p:blipFill rotWithShape="1">
          <a:blip r:embed="rId5"/>
          <a:srcRect l="80444" t="37577" r="2365" b="41588"/>
          <a:stretch/>
        </p:blipFill>
        <p:spPr>
          <a:xfrm>
            <a:off x="7453339" y="1620582"/>
            <a:ext cx="1586919" cy="752924"/>
          </a:xfrm>
          <a:prstGeom prst="rect">
            <a:avLst/>
          </a:prstGeom>
        </p:spPr>
      </p:pic>
      <p:sp>
        <p:nvSpPr>
          <p:cNvPr id="8" name="TextBox 7"/>
          <p:cNvSpPr txBox="1"/>
          <p:nvPr/>
        </p:nvSpPr>
        <p:spPr>
          <a:xfrm>
            <a:off x="9705321" y="1182154"/>
            <a:ext cx="1968583" cy="523220"/>
          </a:xfrm>
          <a:prstGeom prst="rect">
            <a:avLst/>
          </a:prstGeom>
          <a:noFill/>
        </p:spPr>
        <p:txBody>
          <a:bodyPr wrap="square" rtlCol="0">
            <a:spAutoFit/>
          </a:bodyPr>
          <a:lstStyle/>
          <a:p>
            <a:r>
              <a:rPr lang="en-US" sz="1400" b="1" dirty="0" smtClean="0"/>
              <a:t>13.0 inches in 72 h </a:t>
            </a:r>
          </a:p>
          <a:p>
            <a:r>
              <a:rPr lang="en-US" sz="1400" b="1" dirty="0" smtClean="0"/>
              <a:t>ending 8 AM MT 28 Nov</a:t>
            </a:r>
            <a:endParaRPr lang="en-US" sz="1400" b="1" dirty="0"/>
          </a:p>
        </p:txBody>
      </p:sp>
      <p:cxnSp>
        <p:nvCxnSpPr>
          <p:cNvPr id="10" name="Straight Arrow Connector 9"/>
          <p:cNvCxnSpPr/>
          <p:nvPr/>
        </p:nvCxnSpPr>
        <p:spPr>
          <a:xfrm flipV="1">
            <a:off x="5867400" y="1377701"/>
            <a:ext cx="1506414" cy="165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48542" y="5149781"/>
            <a:ext cx="7417253" cy="517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20443" y="2923808"/>
            <a:ext cx="3645352" cy="5578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69985" y="1863458"/>
            <a:ext cx="1663148" cy="646331"/>
          </a:xfrm>
          <a:prstGeom prst="rect">
            <a:avLst/>
          </a:prstGeom>
          <a:noFill/>
        </p:spPr>
        <p:txBody>
          <a:bodyPr wrap="none" rtlCol="0">
            <a:spAutoFit/>
          </a:bodyPr>
          <a:lstStyle/>
          <a:p>
            <a:r>
              <a:rPr lang="en-US" sz="1200" dirty="0" smtClean="0"/>
              <a:t>2.5, 3.3, 7.2 in/day </a:t>
            </a:r>
          </a:p>
          <a:p>
            <a:r>
              <a:rPr lang="en-US" sz="1200" dirty="0" smtClean="0"/>
              <a:t>starting 700 AM 25 Nov</a:t>
            </a:r>
          </a:p>
          <a:p>
            <a:r>
              <a:rPr lang="en-US" sz="1200" dirty="0" smtClean="0"/>
              <a:t>Temps: 33-40 F</a:t>
            </a:r>
            <a:endParaRPr lang="en-US" sz="1200" dirty="0"/>
          </a:p>
        </p:txBody>
      </p:sp>
      <p:sp>
        <p:nvSpPr>
          <p:cNvPr id="19" name="TextBox 18"/>
          <p:cNvSpPr txBox="1"/>
          <p:nvPr/>
        </p:nvSpPr>
        <p:spPr>
          <a:xfrm>
            <a:off x="8040950" y="132839"/>
            <a:ext cx="3992183" cy="646331"/>
          </a:xfrm>
          <a:prstGeom prst="rect">
            <a:avLst/>
          </a:prstGeom>
          <a:solidFill>
            <a:srgbClr val="FFFF00"/>
          </a:solidFill>
          <a:ln>
            <a:solidFill>
              <a:schemeClr val="tx1"/>
            </a:solidFill>
          </a:ln>
        </p:spPr>
        <p:txBody>
          <a:bodyPr wrap="none" rtlCol="0">
            <a:spAutoFit/>
          </a:bodyPr>
          <a:lstStyle/>
          <a:p>
            <a:r>
              <a:rPr lang="en-US" sz="3600" dirty="0" smtClean="0"/>
              <a:t>An “R-CAT 2” Event*</a:t>
            </a:r>
            <a:endParaRPr lang="en-US" sz="3600" dirty="0"/>
          </a:p>
        </p:txBody>
      </p:sp>
      <p:sp>
        <p:nvSpPr>
          <p:cNvPr id="20" name="TextBox 19"/>
          <p:cNvSpPr txBox="1"/>
          <p:nvPr/>
        </p:nvSpPr>
        <p:spPr>
          <a:xfrm>
            <a:off x="7304314" y="1028266"/>
            <a:ext cx="2401007" cy="307777"/>
          </a:xfrm>
          <a:prstGeom prst="rect">
            <a:avLst/>
          </a:prstGeom>
          <a:noFill/>
        </p:spPr>
        <p:txBody>
          <a:bodyPr wrap="square" rtlCol="0">
            <a:spAutoFit/>
          </a:bodyPr>
          <a:lstStyle/>
          <a:p>
            <a:r>
              <a:rPr lang="en-US" sz="1400" dirty="0" smtClean="0"/>
              <a:t>Easy Pass, WA, SNOTEL 5270 </a:t>
            </a:r>
            <a:r>
              <a:rPr lang="en-US" sz="1400" dirty="0" err="1" smtClean="0"/>
              <a:t>ft</a:t>
            </a:r>
            <a:endParaRPr lang="en-US" sz="1400" dirty="0"/>
          </a:p>
        </p:txBody>
      </p:sp>
      <p:cxnSp>
        <p:nvCxnSpPr>
          <p:cNvPr id="22" name="Straight Arrow Connector 21"/>
          <p:cNvCxnSpPr/>
          <p:nvPr/>
        </p:nvCxnSpPr>
        <p:spPr>
          <a:xfrm>
            <a:off x="11673904" y="1221362"/>
            <a:ext cx="0" cy="42866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418" y="6235631"/>
            <a:ext cx="8692764" cy="584775"/>
          </a:xfrm>
          <a:prstGeom prst="rect">
            <a:avLst/>
          </a:prstGeom>
          <a:solidFill>
            <a:srgbClr val="D9D9D9"/>
          </a:solidFill>
          <a:ln>
            <a:solidFill>
              <a:schemeClr val="tx1"/>
            </a:solidFill>
          </a:ln>
        </p:spPr>
        <p:txBody>
          <a:bodyPr wrap="none" rtlCol="0">
            <a:spAutoFit/>
          </a:bodyPr>
          <a:lstStyle/>
          <a:p>
            <a:r>
              <a:rPr lang="en-US" sz="1600" dirty="0" smtClean="0"/>
              <a:t>*R-Cat 2 events are those for which max 3-day precipitation is from 300-400 mm (about 12-16 inches)</a:t>
            </a:r>
          </a:p>
          <a:p>
            <a:r>
              <a:rPr lang="en-US" sz="1600" dirty="0" smtClean="0"/>
              <a:t>The R-Cat </a:t>
            </a:r>
            <a:r>
              <a:rPr lang="en-US" sz="1600" dirty="0" err="1" smtClean="0"/>
              <a:t>precip</a:t>
            </a:r>
            <a:r>
              <a:rPr lang="en-US" sz="1600" dirty="0" smtClean="0"/>
              <a:t>. scaling method is described by Ralph and Dettinger 2012 (</a:t>
            </a:r>
            <a:r>
              <a:rPr lang="en-US" sz="1600" i="1" dirty="0" smtClean="0"/>
              <a:t>Bull. Amer. </a:t>
            </a:r>
            <a:r>
              <a:rPr lang="en-US" sz="1600" i="1" dirty="0" err="1" smtClean="0"/>
              <a:t>Meteorol</a:t>
            </a:r>
            <a:r>
              <a:rPr lang="en-US" sz="1600" i="1" dirty="0" smtClean="0"/>
              <a:t>, Soc</a:t>
            </a:r>
            <a:r>
              <a:rPr lang="en-US" sz="1600" dirty="0" smtClean="0"/>
              <a:t>.)</a:t>
            </a:r>
            <a:endParaRPr lang="en-US" sz="1600" dirty="0"/>
          </a:p>
        </p:txBody>
      </p:sp>
      <p:sp>
        <p:nvSpPr>
          <p:cNvPr id="9" name="Rectangle 8"/>
          <p:cNvSpPr/>
          <p:nvPr/>
        </p:nvSpPr>
        <p:spPr>
          <a:xfrm>
            <a:off x="1432306" y="5644086"/>
            <a:ext cx="5535422" cy="523220"/>
          </a:xfrm>
          <a:prstGeom prst="rect">
            <a:avLst/>
          </a:prstGeom>
          <a:solidFill>
            <a:schemeClr val="bg1">
              <a:lumMod val="85000"/>
            </a:schemeClr>
          </a:solidFill>
          <a:ln>
            <a:solidFill>
              <a:schemeClr val="tx1"/>
            </a:solidFill>
          </a:ln>
        </p:spPr>
        <p:txBody>
          <a:bodyPr wrap="square">
            <a:spAutoFit/>
          </a:bodyPr>
          <a:lstStyle/>
          <a:p>
            <a:r>
              <a:rPr lang="en-US" sz="1400" dirty="0"/>
              <a:t>The rainfall totals clearly show the orographic enhancement of rainfall, with a rain shadow in Seattle and high values in surrounding mountains</a:t>
            </a:r>
          </a:p>
        </p:txBody>
      </p:sp>
      <p:sp>
        <p:nvSpPr>
          <p:cNvPr id="11" name="TextBox 10"/>
          <p:cNvSpPr txBox="1"/>
          <p:nvPr/>
        </p:nvSpPr>
        <p:spPr>
          <a:xfrm>
            <a:off x="148230" y="1067473"/>
            <a:ext cx="2122184" cy="307777"/>
          </a:xfrm>
          <a:prstGeom prst="rect">
            <a:avLst/>
          </a:prstGeom>
          <a:solidFill>
            <a:schemeClr val="bg1"/>
          </a:solidFill>
          <a:ln>
            <a:solidFill>
              <a:schemeClr val="tx1"/>
            </a:solidFill>
          </a:ln>
        </p:spPr>
        <p:txBody>
          <a:bodyPr wrap="none" rtlCol="0">
            <a:spAutoFit/>
          </a:bodyPr>
          <a:lstStyle/>
          <a:p>
            <a:r>
              <a:rPr lang="en-US" sz="1400" dirty="0" smtClean="0"/>
              <a:t>24-hour total precipitation</a:t>
            </a:r>
            <a:endParaRPr lang="en-US" sz="1400" dirty="0"/>
          </a:p>
        </p:txBody>
      </p:sp>
    </p:spTree>
    <p:extLst>
      <p:ext uri="{BB962C8B-B14F-4D97-AF65-F5344CB8AC3E}">
        <p14:creationId xmlns:p14="http://schemas.microsoft.com/office/powerpoint/2010/main" val="27818244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srl.noaa.gov/psd/psd2/coastal/satres/data/images/wx_cl/P3/wvp/14331_wvp.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336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0804" y="1132110"/>
            <a:ext cx="11950393" cy="5486401"/>
            <a:chOff x="0" y="1264115"/>
            <a:chExt cx="12184515" cy="5593886"/>
          </a:xfrm>
        </p:grpSpPr>
        <p:grpSp>
          <p:nvGrpSpPr>
            <p:cNvPr id="8" name="Group 7"/>
            <p:cNvGrpSpPr/>
            <p:nvPr/>
          </p:nvGrpSpPr>
          <p:grpSpPr>
            <a:xfrm>
              <a:off x="0" y="1264115"/>
              <a:ext cx="12184515" cy="5593886"/>
              <a:chOff x="0" y="1264115"/>
              <a:chExt cx="12184515" cy="5593886"/>
            </a:xfrm>
          </p:grpSpPr>
          <p:grpSp>
            <p:nvGrpSpPr>
              <p:cNvPr id="6" name="Group 5"/>
              <p:cNvGrpSpPr/>
              <p:nvPr/>
            </p:nvGrpSpPr>
            <p:grpSpPr>
              <a:xfrm>
                <a:off x="0" y="1264115"/>
                <a:ext cx="5660571" cy="5593886"/>
                <a:chOff x="592575" y="319062"/>
                <a:chExt cx="5362061" cy="5298893"/>
              </a:xfrm>
            </p:grpSpPr>
            <p:pic>
              <p:nvPicPr>
                <p:cNvPr id="2" name="Picture 1"/>
                <p:cNvPicPr>
                  <a:picLocks noChangeAspect="1"/>
                </p:cNvPicPr>
                <p:nvPr/>
              </p:nvPicPr>
              <p:blipFill rotWithShape="1">
                <a:blip r:embed="rId2"/>
                <a:srcRect l="14725" t="16533" r="27150" b="67092"/>
                <a:stretch/>
              </p:blipFill>
              <p:spPr>
                <a:xfrm>
                  <a:off x="592575" y="319062"/>
                  <a:ext cx="5362061" cy="861136"/>
                </a:xfrm>
                <a:prstGeom prst="rect">
                  <a:avLst/>
                </a:prstGeom>
              </p:spPr>
            </p:pic>
            <p:pic>
              <p:nvPicPr>
                <p:cNvPr id="3" name="Picture 2"/>
                <p:cNvPicPr>
                  <a:picLocks noChangeAspect="1"/>
                </p:cNvPicPr>
                <p:nvPr/>
              </p:nvPicPr>
              <p:blipFill>
                <a:blip r:embed="rId3"/>
                <a:stretch>
                  <a:fillRect/>
                </a:stretch>
              </p:blipFill>
              <p:spPr>
                <a:xfrm>
                  <a:off x="592575" y="1180198"/>
                  <a:ext cx="5362061" cy="3887592"/>
                </a:xfrm>
                <a:prstGeom prst="rect">
                  <a:avLst/>
                </a:prstGeom>
              </p:spPr>
            </p:pic>
            <p:pic>
              <p:nvPicPr>
                <p:cNvPr id="5" name="Picture 4"/>
                <p:cNvPicPr>
                  <a:picLocks noChangeAspect="1"/>
                </p:cNvPicPr>
                <p:nvPr/>
              </p:nvPicPr>
              <p:blipFill rotWithShape="1">
                <a:blip r:embed="rId4"/>
                <a:srcRect l="16600" t="56800" r="34425" b="34267"/>
                <a:stretch/>
              </p:blipFill>
              <p:spPr>
                <a:xfrm>
                  <a:off x="592575" y="5067790"/>
                  <a:ext cx="5362061" cy="550165"/>
                </a:xfrm>
                <a:prstGeom prst="rect">
                  <a:avLst/>
                </a:prstGeom>
              </p:spPr>
            </p:pic>
          </p:grpSp>
          <p:pic>
            <p:nvPicPr>
              <p:cNvPr id="7" name="Picture 6"/>
              <p:cNvPicPr>
                <a:picLocks noChangeAspect="1"/>
              </p:cNvPicPr>
              <p:nvPr/>
            </p:nvPicPr>
            <p:blipFill>
              <a:blip r:embed="rId5"/>
              <a:stretch>
                <a:fillRect/>
              </a:stretch>
            </p:blipFill>
            <p:spPr>
              <a:xfrm>
                <a:off x="5660571" y="1343028"/>
                <a:ext cx="6523944" cy="5397260"/>
              </a:xfrm>
              <a:prstGeom prst="rect">
                <a:avLst/>
              </a:prstGeom>
            </p:spPr>
          </p:pic>
        </p:grpSp>
        <p:sp>
          <p:nvSpPr>
            <p:cNvPr id="9" name="Rectangle 8"/>
            <p:cNvSpPr/>
            <p:nvPr/>
          </p:nvSpPr>
          <p:spPr>
            <a:xfrm>
              <a:off x="0" y="1264115"/>
              <a:ext cx="12104914" cy="55938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738507" y="275816"/>
            <a:ext cx="8636916" cy="646331"/>
          </a:xfrm>
          <a:prstGeom prst="rect">
            <a:avLst/>
          </a:prstGeom>
          <a:solidFill>
            <a:schemeClr val="accent1">
              <a:lumMod val="20000"/>
              <a:lumOff val="80000"/>
            </a:schemeClr>
          </a:solidFill>
          <a:ln>
            <a:solidFill>
              <a:schemeClr val="tx1"/>
            </a:solidFill>
          </a:ln>
        </p:spPr>
        <p:txBody>
          <a:bodyPr wrap="none" rtlCol="0">
            <a:spAutoFit/>
          </a:bodyPr>
          <a:lstStyle/>
          <a:p>
            <a:r>
              <a:rPr lang="en-US" sz="3600" dirty="0" smtClean="0"/>
              <a:t>28 November 2014 NW Washington Flooding</a:t>
            </a:r>
            <a:endParaRPr lang="en-US" sz="3600" dirty="0"/>
          </a:p>
        </p:txBody>
      </p:sp>
      <p:sp>
        <p:nvSpPr>
          <p:cNvPr id="12" name="Oval 11"/>
          <p:cNvSpPr/>
          <p:nvPr/>
        </p:nvSpPr>
        <p:spPr>
          <a:xfrm>
            <a:off x="2274277" y="3130062"/>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48708" y="4744020"/>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55632" y="3633544"/>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9724" y="2976065"/>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65940" y="4678689"/>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00401" y="4402343"/>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65939" y="5018132"/>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071446" y="2104727"/>
            <a:ext cx="2448254" cy="369332"/>
            <a:chOff x="2848709" y="2233680"/>
            <a:chExt cx="2448254" cy="369332"/>
          </a:xfrm>
        </p:grpSpPr>
        <p:sp>
          <p:nvSpPr>
            <p:cNvPr id="19" name="TextBox 18"/>
            <p:cNvSpPr txBox="1"/>
            <p:nvPr/>
          </p:nvSpPr>
          <p:spPr>
            <a:xfrm>
              <a:off x="2848709" y="2233680"/>
              <a:ext cx="2448254" cy="369332"/>
            </a:xfrm>
            <a:prstGeom prst="rect">
              <a:avLst/>
            </a:prstGeom>
            <a:solidFill>
              <a:schemeClr val="bg1"/>
            </a:solidFill>
          </p:spPr>
          <p:txBody>
            <a:bodyPr wrap="square" rtlCol="0">
              <a:spAutoFit/>
            </a:bodyPr>
            <a:lstStyle/>
            <a:p>
              <a:r>
                <a:rPr lang="en-US" b="1" dirty="0" smtClean="0">
                  <a:solidFill>
                    <a:srgbClr val="FF0000"/>
                  </a:solidFill>
                </a:rPr>
                <a:t>Exceeds flood stage</a:t>
              </a:r>
              <a:endParaRPr lang="en-US" b="1" dirty="0">
                <a:solidFill>
                  <a:srgbClr val="FF0000"/>
                </a:solidFill>
              </a:endParaRPr>
            </a:p>
          </p:txBody>
        </p:sp>
        <p:sp>
          <p:nvSpPr>
            <p:cNvPr id="20" name="Oval 19"/>
            <p:cNvSpPr/>
            <p:nvPr/>
          </p:nvSpPr>
          <p:spPr>
            <a:xfrm>
              <a:off x="4947268" y="2301115"/>
              <a:ext cx="234462" cy="2344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928368" y="4536281"/>
            <a:ext cx="926279" cy="400110"/>
          </a:xfrm>
          <a:prstGeom prst="rect">
            <a:avLst/>
          </a:prstGeom>
          <a:solidFill>
            <a:srgbClr val="D9D9D9">
              <a:alpha val="69804"/>
            </a:srgbClr>
          </a:solidFill>
        </p:spPr>
        <p:txBody>
          <a:bodyPr wrap="none" rtlCol="0">
            <a:spAutoFit/>
          </a:bodyPr>
          <a:lstStyle/>
          <a:p>
            <a:r>
              <a:rPr lang="en-US" sz="2000" b="1" dirty="0" smtClean="0"/>
              <a:t>Seattle</a:t>
            </a:r>
            <a:endParaRPr lang="en-US" sz="2000" b="1" dirty="0"/>
          </a:p>
        </p:txBody>
      </p:sp>
    </p:spTree>
    <p:extLst>
      <p:ext uri="{BB962C8B-B14F-4D97-AF65-F5344CB8AC3E}">
        <p14:creationId xmlns:p14="http://schemas.microsoft.com/office/powerpoint/2010/main" val="31035646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31" y="152399"/>
            <a:ext cx="8094198" cy="6590989"/>
          </a:xfrm>
          <a:prstGeom prst="rect">
            <a:avLst/>
          </a:prstGeom>
        </p:spPr>
      </p:pic>
      <p:pic>
        <p:nvPicPr>
          <p:cNvPr id="3" name="Picture 2"/>
          <p:cNvPicPr>
            <a:picLocks noChangeAspect="1"/>
          </p:cNvPicPr>
          <p:nvPr/>
        </p:nvPicPr>
        <p:blipFill rotWithShape="1">
          <a:blip r:embed="rId3"/>
          <a:srcRect l="36127" t="8145" r="39424"/>
          <a:stretch/>
        </p:blipFill>
        <p:spPr>
          <a:xfrm>
            <a:off x="8501743" y="152399"/>
            <a:ext cx="2452218" cy="6590989"/>
          </a:xfrm>
          <a:prstGeom prst="rect">
            <a:avLst/>
          </a:prstGeom>
          <a:ln>
            <a:solidFill>
              <a:schemeClr val="tx1"/>
            </a:solidFill>
          </a:ln>
        </p:spPr>
      </p:pic>
      <p:cxnSp>
        <p:nvCxnSpPr>
          <p:cNvPr id="7" name="Straight Arrow Connector 6"/>
          <p:cNvCxnSpPr/>
          <p:nvPr/>
        </p:nvCxnSpPr>
        <p:spPr>
          <a:xfrm flipH="1">
            <a:off x="7445829" y="1828800"/>
            <a:ext cx="146957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5514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92076" y="315687"/>
            <a:ext cx="5656133" cy="6302828"/>
            <a:chOff x="3627162" y="555172"/>
            <a:chExt cx="5656133" cy="6302828"/>
          </a:xfrm>
        </p:grpSpPr>
        <p:pic>
          <p:nvPicPr>
            <p:cNvPr id="2" name="Picture 1"/>
            <p:cNvPicPr>
              <a:picLocks noChangeAspect="1"/>
            </p:cNvPicPr>
            <p:nvPr/>
          </p:nvPicPr>
          <p:blipFill>
            <a:blip r:embed="rId2"/>
            <a:stretch>
              <a:fillRect/>
            </a:stretch>
          </p:blipFill>
          <p:spPr>
            <a:xfrm>
              <a:off x="3627162" y="555172"/>
              <a:ext cx="5264247" cy="4288358"/>
            </a:xfrm>
            <a:prstGeom prst="rect">
              <a:avLst/>
            </a:prstGeom>
          </p:spPr>
        </p:pic>
        <p:pic>
          <p:nvPicPr>
            <p:cNvPr id="9218" name="Picture 2" descr="http://www.nwrfc.noaa.gov/station/flowplot/hydroPlot.php?id=MVEW1&amp;pe=HG&amp;v=1417356410"/>
            <p:cNvPicPr>
              <a:picLocks noChangeAspect="1" noChangeArrowheads="1"/>
            </p:cNvPicPr>
            <p:nvPr/>
          </p:nvPicPr>
          <p:blipFill rotWithShape="1">
            <a:blip r:embed="rId3">
              <a:extLst>
                <a:ext uri="{28A0092B-C50C-407E-A947-70E740481C1C}">
                  <a14:useLocalDpi xmlns:a14="http://schemas.microsoft.com/office/drawing/2010/main" val="0"/>
                </a:ext>
              </a:extLst>
            </a:blip>
            <a:srcRect t="5733"/>
            <a:stretch/>
          </p:blipFill>
          <p:spPr bwMode="auto">
            <a:xfrm>
              <a:off x="4019048" y="2817135"/>
              <a:ext cx="5264247" cy="404086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400804" y="805543"/>
              <a:ext cx="0" cy="5105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760029" y="315687"/>
            <a:ext cx="4550228" cy="1384995"/>
          </a:xfrm>
          <a:prstGeom prst="rect">
            <a:avLst/>
          </a:prstGeom>
          <a:solidFill>
            <a:schemeClr val="bg1">
              <a:lumMod val="85000"/>
            </a:schemeClr>
          </a:solidFill>
          <a:ln>
            <a:solidFill>
              <a:schemeClr val="tx1"/>
            </a:solidFill>
          </a:ln>
        </p:spPr>
        <p:txBody>
          <a:bodyPr wrap="square" rtlCol="0">
            <a:spAutoFit/>
          </a:bodyPr>
          <a:lstStyle/>
          <a:p>
            <a:r>
              <a:rPr lang="en-US" sz="2800" dirty="0" smtClean="0"/>
              <a:t>Comparison between NWRFC predicted (&gt;1 day lead time) and observed peak flow</a:t>
            </a:r>
            <a:endParaRPr lang="en-US" sz="2800" dirty="0"/>
          </a:p>
        </p:txBody>
      </p:sp>
      <p:cxnSp>
        <p:nvCxnSpPr>
          <p:cNvPr id="11" name="Straight Arrow Connector 10"/>
          <p:cNvCxnSpPr/>
          <p:nvPr/>
        </p:nvCxnSpPr>
        <p:spPr>
          <a:xfrm flipH="1">
            <a:off x="3385457" y="566058"/>
            <a:ext cx="33745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184622" y="1926772"/>
            <a:ext cx="1701041" cy="4572000"/>
            <a:chOff x="8184622" y="1926772"/>
            <a:chExt cx="1701041" cy="4572000"/>
          </a:xfrm>
        </p:grpSpPr>
        <p:pic>
          <p:nvPicPr>
            <p:cNvPr id="13" name="Picture 12"/>
            <p:cNvPicPr>
              <a:picLocks noChangeAspect="1"/>
            </p:cNvPicPr>
            <p:nvPr/>
          </p:nvPicPr>
          <p:blipFill rotWithShape="1">
            <a:blip r:embed="rId4"/>
            <a:srcRect l="36127" t="8145" r="39424"/>
            <a:stretch/>
          </p:blipFill>
          <p:spPr>
            <a:xfrm>
              <a:off x="8184622" y="1926772"/>
              <a:ext cx="1701041" cy="4572000"/>
            </a:xfrm>
            <a:prstGeom prst="rect">
              <a:avLst/>
            </a:prstGeom>
            <a:ln>
              <a:solidFill>
                <a:schemeClr val="tx1"/>
              </a:solidFill>
            </a:ln>
          </p:spPr>
        </p:pic>
        <p:sp>
          <p:nvSpPr>
            <p:cNvPr id="15" name="Oval 14"/>
            <p:cNvSpPr/>
            <p:nvPr/>
          </p:nvSpPr>
          <p:spPr>
            <a:xfrm>
              <a:off x="8349342" y="2862943"/>
              <a:ext cx="337457" cy="33745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8553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7" y="2559775"/>
            <a:ext cx="55245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raph of  Gage height,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144" y="2559775"/>
            <a:ext cx="5524500" cy="4095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907" y="457199"/>
            <a:ext cx="12013032" cy="646331"/>
          </a:xfrm>
          <a:prstGeom prst="rect">
            <a:avLst/>
          </a:prstGeom>
          <a:solidFill>
            <a:schemeClr val="bg1">
              <a:lumMod val="75000"/>
            </a:schemeClr>
          </a:solidFill>
          <a:ln>
            <a:solidFill>
              <a:schemeClr val="tx1"/>
            </a:solidFill>
          </a:ln>
        </p:spPr>
        <p:txBody>
          <a:bodyPr wrap="none" rtlCol="0">
            <a:spAutoFit/>
          </a:bodyPr>
          <a:lstStyle/>
          <a:p>
            <a:r>
              <a:rPr lang="en-US" sz="3600" dirty="0" smtClean="0"/>
              <a:t>Skagit River (near Mount Vernon, WA) Flood of 28-30 Nov 2014</a:t>
            </a:r>
            <a:endParaRPr lang="en-US" sz="3600" dirty="0"/>
          </a:p>
        </p:txBody>
      </p:sp>
      <p:sp>
        <p:nvSpPr>
          <p:cNvPr id="3" name="TextBox 2"/>
          <p:cNvSpPr txBox="1"/>
          <p:nvPr/>
        </p:nvSpPr>
        <p:spPr>
          <a:xfrm>
            <a:off x="1763396" y="1354599"/>
            <a:ext cx="8363252" cy="954107"/>
          </a:xfrm>
          <a:prstGeom prst="rect">
            <a:avLst/>
          </a:prstGeom>
          <a:noFill/>
          <a:ln>
            <a:solidFill>
              <a:schemeClr val="tx1"/>
            </a:solidFill>
          </a:ln>
        </p:spPr>
        <p:txBody>
          <a:bodyPr wrap="none" rtlCol="0">
            <a:spAutoFit/>
          </a:bodyPr>
          <a:lstStyle/>
          <a:p>
            <a:r>
              <a:rPr lang="en-US" sz="2800" dirty="0" smtClean="0"/>
              <a:t>Flood stage: 					28 </a:t>
            </a:r>
            <a:r>
              <a:rPr lang="en-US" sz="2800" dirty="0" err="1" smtClean="0"/>
              <a:t>ft</a:t>
            </a:r>
            <a:r>
              <a:rPr lang="en-US" sz="2800" dirty="0" smtClean="0"/>
              <a:t> (~70,000 </a:t>
            </a:r>
            <a:r>
              <a:rPr lang="en-US" sz="2800" dirty="0" err="1" smtClean="0"/>
              <a:t>cfs</a:t>
            </a:r>
            <a:r>
              <a:rPr lang="en-US" sz="2800" dirty="0" smtClean="0"/>
              <a:t>)</a:t>
            </a:r>
          </a:p>
          <a:p>
            <a:r>
              <a:rPr lang="en-US" sz="2800" dirty="0" smtClean="0"/>
              <a:t>Observed peak on 29 Nov 2014: 	31 </a:t>
            </a:r>
            <a:r>
              <a:rPr lang="en-US" sz="2800" dirty="0" err="1" smtClean="0"/>
              <a:t>ft</a:t>
            </a:r>
            <a:r>
              <a:rPr lang="en-US" sz="2800" dirty="0" smtClean="0"/>
              <a:t> (~90,000 </a:t>
            </a:r>
            <a:r>
              <a:rPr lang="en-US" sz="2800" dirty="0" err="1" smtClean="0"/>
              <a:t>cfs</a:t>
            </a:r>
            <a:r>
              <a:rPr lang="en-US" sz="2800" dirty="0" smtClean="0"/>
              <a:t>)</a:t>
            </a:r>
            <a:endParaRPr lang="en-US" sz="2800" dirty="0"/>
          </a:p>
        </p:txBody>
      </p:sp>
    </p:spTree>
    <p:extLst>
      <p:ext uri="{BB962C8B-B14F-4D97-AF65-F5344CB8AC3E}">
        <p14:creationId xmlns:p14="http://schemas.microsoft.com/office/powerpoint/2010/main" val="2760208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5314" y="308325"/>
            <a:ext cx="12028716" cy="1466431"/>
            <a:chOff x="65314" y="482497"/>
            <a:chExt cx="12028716" cy="1466431"/>
          </a:xfrm>
        </p:grpSpPr>
        <p:pic>
          <p:nvPicPr>
            <p:cNvPr id="8194" name="Picture 2" descr="http://www.esrl.noaa.gov/psd/psd2/coastal/satres/data/images/wx_cl/P3/wvp/14329_wvp.am.png"/>
            <p:cNvPicPr>
              <a:picLocks noChangeAspect="1" noChangeArrowheads="1"/>
            </p:cNvPicPr>
            <p:nvPr/>
          </p:nvPicPr>
          <p:blipFill rotWithShape="1">
            <a:blip r:embed="rId2">
              <a:extLst>
                <a:ext uri="{28A0092B-C50C-407E-A947-70E740481C1C}">
                  <a14:useLocalDpi xmlns:a14="http://schemas.microsoft.com/office/drawing/2010/main" val="0"/>
                </a:ext>
              </a:extLst>
            </a:blip>
            <a:srcRect l="50957" t="11809" r="21757" b="67239"/>
            <a:stretch/>
          </p:blipFill>
          <p:spPr bwMode="auto">
            <a:xfrm>
              <a:off x="65314" y="493386"/>
              <a:ext cx="1999552" cy="11515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esrl.noaa.gov/psd/psd2/coastal/satres/data/images/wx_cl/P3/wvp/14331_wvp.pm.png"/>
            <p:cNvPicPr>
              <a:picLocks noChangeAspect="1" noChangeArrowheads="1"/>
            </p:cNvPicPr>
            <p:nvPr/>
          </p:nvPicPr>
          <p:blipFill rotWithShape="1">
            <a:blip r:embed="rId3">
              <a:extLst>
                <a:ext uri="{28A0092B-C50C-407E-A947-70E740481C1C}">
                  <a14:useLocalDpi xmlns:a14="http://schemas.microsoft.com/office/drawing/2010/main" val="0"/>
                </a:ext>
              </a:extLst>
            </a:blip>
            <a:srcRect l="50957" t="11809" r="21757" b="67620"/>
            <a:stretch/>
          </p:blipFill>
          <p:spPr bwMode="auto">
            <a:xfrm>
              <a:off x="10094478" y="493386"/>
              <a:ext cx="1999552" cy="1130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esrl.noaa.gov/psd/psd2/coastal/satres/data/images/wx_cl/P3/wvp/14331_wvp.am.png"/>
            <p:cNvPicPr>
              <a:picLocks noChangeAspect="1" noChangeArrowheads="1"/>
            </p:cNvPicPr>
            <p:nvPr/>
          </p:nvPicPr>
          <p:blipFill rotWithShape="1">
            <a:blip r:embed="rId4">
              <a:extLst>
                <a:ext uri="{28A0092B-C50C-407E-A947-70E740481C1C}">
                  <a14:useLocalDpi xmlns:a14="http://schemas.microsoft.com/office/drawing/2010/main" val="0"/>
                </a:ext>
              </a:extLst>
            </a:blip>
            <a:srcRect l="50958" t="12000" r="21470" b="67238"/>
            <a:stretch/>
          </p:blipFill>
          <p:spPr bwMode="auto">
            <a:xfrm>
              <a:off x="8078178" y="493386"/>
              <a:ext cx="2020488" cy="1141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esrl.noaa.gov/psd/psd2/coastal/satres/data/images/wx_cl/P3/wvp/14330_wvp.pm.png"/>
            <p:cNvPicPr>
              <a:picLocks noChangeAspect="1" noChangeArrowheads="1"/>
            </p:cNvPicPr>
            <p:nvPr/>
          </p:nvPicPr>
          <p:blipFill rotWithShape="1">
            <a:blip r:embed="rId5">
              <a:extLst>
                <a:ext uri="{28A0092B-C50C-407E-A947-70E740481C1C}">
                  <a14:useLocalDpi xmlns:a14="http://schemas.microsoft.com/office/drawing/2010/main" val="0"/>
                </a:ext>
              </a:extLst>
            </a:blip>
            <a:srcRect l="50958" t="11905" r="21613" b="67333"/>
            <a:stretch/>
          </p:blipFill>
          <p:spPr bwMode="auto">
            <a:xfrm>
              <a:off x="6072344" y="493386"/>
              <a:ext cx="2010021" cy="11411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esrl.noaa.gov/psd/psd2/coastal/satres/data/images/wx_cl/P3/wvp/14330_wvp.am.png"/>
            <p:cNvPicPr>
              <a:picLocks noChangeAspect="1" noChangeArrowheads="1"/>
            </p:cNvPicPr>
            <p:nvPr/>
          </p:nvPicPr>
          <p:blipFill rotWithShape="1">
            <a:blip r:embed="rId6">
              <a:extLst>
                <a:ext uri="{28A0092B-C50C-407E-A947-70E740481C1C}">
                  <a14:useLocalDpi xmlns:a14="http://schemas.microsoft.com/office/drawing/2010/main" val="0"/>
                </a:ext>
              </a:extLst>
            </a:blip>
            <a:srcRect l="50815" t="11809" r="21757" b="67239"/>
            <a:stretch/>
          </p:blipFill>
          <p:spPr bwMode="auto">
            <a:xfrm>
              <a:off x="4066511" y="493386"/>
              <a:ext cx="2010020" cy="1151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esrl.noaa.gov/psd/psd2/coastal/satres/data/images/wx_cl/P3/wvp/14329_wvp.pm.png"/>
            <p:cNvPicPr>
              <a:picLocks noChangeAspect="1" noChangeArrowheads="1"/>
            </p:cNvPicPr>
            <p:nvPr/>
          </p:nvPicPr>
          <p:blipFill rotWithShape="1">
            <a:blip r:embed="rId7">
              <a:extLst>
                <a:ext uri="{28A0092B-C50C-407E-A947-70E740481C1C}">
                  <a14:useLocalDpi xmlns:a14="http://schemas.microsoft.com/office/drawing/2010/main" val="0"/>
                </a:ext>
              </a:extLst>
            </a:blip>
            <a:srcRect l="50815" t="12000" r="21757" b="67238"/>
            <a:stretch/>
          </p:blipFill>
          <p:spPr bwMode="auto">
            <a:xfrm>
              <a:off x="2060679" y="493386"/>
              <a:ext cx="2010020" cy="11411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4219" y="1588130"/>
              <a:ext cx="1181742" cy="355189"/>
            </a:xfrm>
            <a:prstGeom prst="rect">
              <a:avLst/>
            </a:prstGeom>
            <a:noFill/>
          </p:spPr>
          <p:txBody>
            <a:bodyPr wrap="none" rtlCol="0">
              <a:spAutoFit/>
            </a:bodyPr>
            <a:lstStyle/>
            <a:p>
              <a:r>
                <a:rPr lang="en-US" dirty="0" smtClean="0"/>
                <a:t>25 Nov AM</a:t>
              </a:r>
              <a:endParaRPr lang="en-US" dirty="0"/>
            </a:p>
          </p:txBody>
        </p:sp>
        <p:sp>
          <p:nvSpPr>
            <p:cNvPr id="11" name="TextBox 10"/>
            <p:cNvSpPr txBox="1"/>
            <p:nvPr/>
          </p:nvSpPr>
          <p:spPr>
            <a:xfrm>
              <a:off x="2485941" y="1593739"/>
              <a:ext cx="1167868" cy="355189"/>
            </a:xfrm>
            <a:prstGeom prst="rect">
              <a:avLst/>
            </a:prstGeom>
            <a:noFill/>
          </p:spPr>
          <p:txBody>
            <a:bodyPr wrap="none" rtlCol="0">
              <a:spAutoFit/>
            </a:bodyPr>
            <a:lstStyle/>
            <a:p>
              <a:r>
                <a:rPr lang="en-US" dirty="0" smtClean="0"/>
                <a:t>25 Nov PM</a:t>
              </a:r>
              <a:endParaRPr lang="en-US" dirty="0"/>
            </a:p>
          </p:txBody>
        </p:sp>
        <p:sp>
          <p:nvSpPr>
            <p:cNvPr id="12" name="TextBox 11"/>
            <p:cNvSpPr txBox="1"/>
            <p:nvPr/>
          </p:nvSpPr>
          <p:spPr>
            <a:xfrm>
              <a:off x="4483789" y="1588130"/>
              <a:ext cx="1181742" cy="355189"/>
            </a:xfrm>
            <a:prstGeom prst="rect">
              <a:avLst/>
            </a:prstGeom>
            <a:noFill/>
          </p:spPr>
          <p:txBody>
            <a:bodyPr wrap="none" rtlCol="0">
              <a:spAutoFit/>
            </a:bodyPr>
            <a:lstStyle/>
            <a:p>
              <a:r>
                <a:rPr lang="en-US" dirty="0" smtClean="0"/>
                <a:t>26 Nov AM</a:t>
              </a:r>
              <a:endParaRPr lang="en-US" dirty="0"/>
            </a:p>
          </p:txBody>
        </p:sp>
        <p:sp>
          <p:nvSpPr>
            <p:cNvPr id="13" name="TextBox 12"/>
            <p:cNvSpPr txBox="1"/>
            <p:nvPr/>
          </p:nvSpPr>
          <p:spPr>
            <a:xfrm>
              <a:off x="6495511" y="1593739"/>
              <a:ext cx="1167868" cy="355189"/>
            </a:xfrm>
            <a:prstGeom prst="rect">
              <a:avLst/>
            </a:prstGeom>
            <a:noFill/>
          </p:spPr>
          <p:txBody>
            <a:bodyPr wrap="none" rtlCol="0">
              <a:spAutoFit/>
            </a:bodyPr>
            <a:lstStyle/>
            <a:p>
              <a:r>
                <a:rPr lang="en-US" dirty="0" smtClean="0"/>
                <a:t>26 Nov PM</a:t>
              </a:r>
              <a:endParaRPr lang="en-US" dirty="0"/>
            </a:p>
          </p:txBody>
        </p:sp>
        <p:sp>
          <p:nvSpPr>
            <p:cNvPr id="14" name="TextBox 13"/>
            <p:cNvSpPr txBox="1"/>
            <p:nvPr/>
          </p:nvSpPr>
          <p:spPr>
            <a:xfrm>
              <a:off x="8493359" y="1582520"/>
              <a:ext cx="1181742" cy="355189"/>
            </a:xfrm>
            <a:prstGeom prst="rect">
              <a:avLst/>
            </a:prstGeom>
            <a:noFill/>
          </p:spPr>
          <p:txBody>
            <a:bodyPr wrap="none" rtlCol="0">
              <a:spAutoFit/>
            </a:bodyPr>
            <a:lstStyle/>
            <a:p>
              <a:r>
                <a:rPr lang="en-US" dirty="0" smtClean="0"/>
                <a:t>27 Nov AM</a:t>
              </a:r>
              <a:endParaRPr lang="en-US" dirty="0"/>
            </a:p>
          </p:txBody>
        </p:sp>
        <p:sp>
          <p:nvSpPr>
            <p:cNvPr id="15" name="TextBox 14"/>
            <p:cNvSpPr txBox="1"/>
            <p:nvPr/>
          </p:nvSpPr>
          <p:spPr>
            <a:xfrm>
              <a:off x="10505081" y="1588130"/>
              <a:ext cx="1167868" cy="355189"/>
            </a:xfrm>
            <a:prstGeom prst="rect">
              <a:avLst/>
            </a:prstGeom>
            <a:noFill/>
          </p:spPr>
          <p:txBody>
            <a:bodyPr wrap="none" rtlCol="0">
              <a:spAutoFit/>
            </a:bodyPr>
            <a:lstStyle/>
            <a:p>
              <a:r>
                <a:rPr lang="en-US" dirty="0" smtClean="0"/>
                <a:t>27 Nov PM</a:t>
              </a:r>
              <a:endParaRPr lang="en-US" dirty="0"/>
            </a:p>
          </p:txBody>
        </p:sp>
        <p:sp>
          <p:nvSpPr>
            <p:cNvPr id="16" name="Rectangle 15"/>
            <p:cNvSpPr/>
            <p:nvPr/>
          </p:nvSpPr>
          <p:spPr>
            <a:xfrm>
              <a:off x="65314" y="493386"/>
              <a:ext cx="12028716" cy="11306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071565" y="493386"/>
              <a:ext cx="0" cy="115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77397" y="493386"/>
              <a:ext cx="0" cy="115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72344" y="493386"/>
              <a:ext cx="0" cy="115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78178" y="482497"/>
              <a:ext cx="0" cy="115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097757" y="493386"/>
              <a:ext cx="0" cy="1151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04" name="Group 8203"/>
          <p:cNvGrpSpPr/>
          <p:nvPr/>
        </p:nvGrpSpPr>
        <p:grpSpPr>
          <a:xfrm>
            <a:off x="96965" y="2094796"/>
            <a:ext cx="5861079" cy="4351724"/>
            <a:chOff x="211266" y="1831906"/>
            <a:chExt cx="5861079" cy="4351724"/>
          </a:xfrm>
        </p:grpSpPr>
        <p:pic>
          <p:nvPicPr>
            <p:cNvPr id="28" name="Picture 2" descr="http://www.esrl.noaa.gov/psd/psd2/coastal/satres/data/images/wx_cl/P3/wvp/14331_wvp.pm.png"/>
            <p:cNvPicPr>
              <a:picLocks noChangeAspect="1" noChangeArrowheads="1"/>
            </p:cNvPicPr>
            <p:nvPr/>
          </p:nvPicPr>
          <p:blipFill rotWithShape="1">
            <a:blip r:embed="rId3">
              <a:extLst>
                <a:ext uri="{28A0092B-C50C-407E-A947-70E740481C1C}">
                  <a14:useLocalDpi xmlns:a14="http://schemas.microsoft.com/office/drawing/2010/main" val="0"/>
                </a:ext>
              </a:extLst>
            </a:blip>
            <a:srcRect l="49259" t="8780" r="14682" b="63080"/>
            <a:stretch/>
          </p:blipFill>
          <p:spPr bwMode="auto">
            <a:xfrm>
              <a:off x="836218" y="2037923"/>
              <a:ext cx="5013083" cy="29341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esrl.noaa.gov/psd/psd2/coastal/satres/data/images/wx_cl/P3/wvp/14331_wvp.pm.png"/>
            <p:cNvPicPr>
              <a:picLocks noChangeAspect="1" noChangeArrowheads="1"/>
            </p:cNvPicPr>
            <p:nvPr/>
          </p:nvPicPr>
          <p:blipFill rotWithShape="1">
            <a:blip r:embed="rId3">
              <a:extLst>
                <a:ext uri="{28A0092B-C50C-407E-A947-70E740481C1C}">
                  <a14:useLocalDpi xmlns:a14="http://schemas.microsoft.com/office/drawing/2010/main" val="0"/>
                </a:ext>
              </a:extLst>
            </a:blip>
            <a:srcRect t="82476"/>
            <a:stretch/>
          </p:blipFill>
          <p:spPr bwMode="auto">
            <a:xfrm>
              <a:off x="445833" y="5360382"/>
              <a:ext cx="5538057" cy="727859"/>
            </a:xfrm>
            <a:prstGeom prst="rect">
              <a:avLst/>
            </a:prstGeom>
            <a:noFill/>
            <a:extLst>
              <a:ext uri="{909E8E84-426E-40dd-AFC4-6F175D3DCCD1}">
                <a14:hiddenFill xmlns:a14="http://schemas.microsoft.com/office/drawing/2010/main">
                  <a:solidFill>
                    <a:srgbClr val="FFFFFF"/>
                  </a:solidFill>
                </a14:hiddenFill>
              </a:ext>
            </a:extLst>
          </p:spPr>
        </p:pic>
        <p:grpSp>
          <p:nvGrpSpPr>
            <p:cNvPr id="8202" name="Group 8201"/>
            <p:cNvGrpSpPr/>
            <p:nvPr/>
          </p:nvGrpSpPr>
          <p:grpSpPr>
            <a:xfrm>
              <a:off x="904890" y="4957099"/>
              <a:ext cx="5004262" cy="467048"/>
              <a:chOff x="904890" y="5402869"/>
              <a:chExt cx="5004262" cy="467048"/>
            </a:xfrm>
          </p:grpSpPr>
          <p:pic>
            <p:nvPicPr>
              <p:cNvPr id="30" name="Picture 2" descr="http://www.esrl.noaa.gov/psd/psd2/coastal/satres/data/images/wx_cl/P3/wvp/14331_wvp.pm.png"/>
              <p:cNvPicPr>
                <a:picLocks noChangeAspect="1" noChangeArrowheads="1"/>
              </p:cNvPicPr>
              <p:nvPr/>
            </p:nvPicPr>
            <p:blipFill rotWithShape="1">
              <a:blip r:embed="rId3">
                <a:extLst>
                  <a:ext uri="{28A0092B-C50C-407E-A947-70E740481C1C}">
                    <a14:useLocalDpi xmlns:a14="http://schemas.microsoft.com/office/drawing/2010/main" val="0"/>
                  </a:ext>
                </a:extLst>
              </a:blip>
              <a:srcRect l="49753" t="76192" r="14683" b="22925"/>
              <a:stretch/>
            </p:blipFill>
            <p:spPr bwMode="auto">
              <a:xfrm>
                <a:off x="904890" y="5402869"/>
                <a:ext cx="4944411" cy="10618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949489" y="5500585"/>
                <a:ext cx="793807" cy="369332"/>
              </a:xfrm>
              <a:prstGeom prst="rect">
                <a:avLst/>
              </a:prstGeom>
              <a:solidFill>
                <a:schemeClr val="bg1"/>
              </a:solidFill>
            </p:spPr>
            <p:txBody>
              <a:bodyPr wrap="none" rtlCol="0">
                <a:spAutoFit/>
              </a:bodyPr>
              <a:lstStyle/>
              <a:p>
                <a:r>
                  <a:rPr lang="en-US" dirty="0" smtClean="0"/>
                  <a:t>160 </a:t>
                </a:r>
                <a:r>
                  <a:rPr lang="en-US" dirty="0"/>
                  <a:t>W</a:t>
                </a:r>
              </a:p>
            </p:txBody>
          </p:sp>
          <p:sp>
            <p:nvSpPr>
              <p:cNvPr id="37" name="TextBox 36"/>
              <p:cNvSpPr txBox="1"/>
              <p:nvPr/>
            </p:nvSpPr>
            <p:spPr>
              <a:xfrm>
                <a:off x="5115345" y="5500585"/>
                <a:ext cx="793807" cy="369332"/>
              </a:xfrm>
              <a:prstGeom prst="rect">
                <a:avLst/>
              </a:prstGeom>
              <a:solidFill>
                <a:schemeClr val="bg1"/>
              </a:solidFill>
            </p:spPr>
            <p:txBody>
              <a:bodyPr wrap="none" rtlCol="0">
                <a:spAutoFit/>
              </a:bodyPr>
              <a:lstStyle/>
              <a:p>
                <a:r>
                  <a:rPr lang="en-US" dirty="0" smtClean="0"/>
                  <a:t>100 </a:t>
                </a:r>
                <a:r>
                  <a:rPr lang="en-US" dirty="0"/>
                  <a:t>W</a:t>
                </a:r>
              </a:p>
            </p:txBody>
          </p:sp>
          <p:sp>
            <p:nvSpPr>
              <p:cNvPr id="38" name="TextBox 37"/>
              <p:cNvSpPr txBox="1"/>
              <p:nvPr/>
            </p:nvSpPr>
            <p:spPr>
              <a:xfrm>
                <a:off x="3032417" y="5500585"/>
                <a:ext cx="793807" cy="369332"/>
              </a:xfrm>
              <a:prstGeom prst="rect">
                <a:avLst/>
              </a:prstGeom>
              <a:solidFill>
                <a:schemeClr val="bg1"/>
              </a:solidFill>
            </p:spPr>
            <p:txBody>
              <a:bodyPr wrap="none" rtlCol="0">
                <a:spAutoFit/>
              </a:bodyPr>
              <a:lstStyle/>
              <a:p>
                <a:r>
                  <a:rPr lang="en-US" dirty="0" smtClean="0"/>
                  <a:t>130 W</a:t>
                </a:r>
                <a:endParaRPr lang="en-US" dirty="0"/>
              </a:p>
            </p:txBody>
          </p:sp>
        </p:grpSp>
        <p:grpSp>
          <p:nvGrpSpPr>
            <p:cNvPr id="8203" name="Group 8202"/>
            <p:cNvGrpSpPr/>
            <p:nvPr/>
          </p:nvGrpSpPr>
          <p:grpSpPr>
            <a:xfrm>
              <a:off x="211266" y="1831906"/>
              <a:ext cx="680274" cy="3244506"/>
              <a:chOff x="211266" y="1831906"/>
              <a:chExt cx="680274" cy="3244506"/>
            </a:xfrm>
          </p:grpSpPr>
          <p:pic>
            <p:nvPicPr>
              <p:cNvPr id="31" name="Picture 2" descr="http://www.esrl.noaa.gov/psd/psd2/coastal/satres/data/images/wx_cl/P3/wvp/14331_wvp.pm.png"/>
              <p:cNvPicPr>
                <a:picLocks noChangeAspect="1" noChangeArrowheads="1"/>
              </p:cNvPicPr>
              <p:nvPr/>
            </p:nvPicPr>
            <p:blipFill rotWithShape="1">
              <a:blip r:embed="rId3">
                <a:extLst>
                  <a:ext uri="{28A0092B-C50C-407E-A947-70E740481C1C}">
                    <a14:useLocalDpi xmlns:a14="http://schemas.microsoft.com/office/drawing/2010/main" val="0"/>
                  </a:ext>
                </a:extLst>
              </a:blip>
              <a:srcRect l="6700" t="6762" r="92562" b="63285"/>
              <a:stretch/>
            </p:blipFill>
            <p:spPr bwMode="auto">
              <a:xfrm>
                <a:off x="788431" y="1831906"/>
                <a:ext cx="103109" cy="3140144"/>
              </a:xfrm>
              <a:prstGeom prst="rect">
                <a:avLst/>
              </a:prstGeom>
              <a:noFill/>
              <a:extLst>
                <a:ext uri="{909E8E84-426E-40dd-AFC4-6F175D3DCCD1}">
                  <a14:hiddenFill xmlns:a14="http://schemas.microsoft.com/office/drawing/2010/main">
                    <a:solidFill>
                      <a:srgbClr val="FFFFFF"/>
                    </a:solidFill>
                  </a14:hiddenFill>
                </a:ext>
              </a:extLst>
            </p:spPr>
          </p:pic>
          <p:sp>
            <p:nvSpPr>
              <p:cNvPr id="8193" name="TextBox 8192"/>
              <p:cNvSpPr txBox="1"/>
              <p:nvPr/>
            </p:nvSpPr>
            <p:spPr>
              <a:xfrm>
                <a:off x="211266" y="1920162"/>
                <a:ext cx="620683" cy="369332"/>
              </a:xfrm>
              <a:prstGeom prst="rect">
                <a:avLst/>
              </a:prstGeom>
              <a:solidFill>
                <a:schemeClr val="bg1"/>
              </a:solidFill>
            </p:spPr>
            <p:txBody>
              <a:bodyPr wrap="none" rtlCol="0">
                <a:spAutoFit/>
              </a:bodyPr>
              <a:lstStyle/>
              <a:p>
                <a:r>
                  <a:rPr lang="en-US" dirty="0" smtClean="0"/>
                  <a:t>55 N</a:t>
                </a:r>
                <a:endParaRPr lang="en-US" dirty="0"/>
              </a:p>
            </p:txBody>
          </p:sp>
          <p:sp>
            <p:nvSpPr>
              <p:cNvPr id="36" name="TextBox 35"/>
              <p:cNvSpPr txBox="1"/>
              <p:nvPr/>
            </p:nvSpPr>
            <p:spPr>
              <a:xfrm>
                <a:off x="211266" y="3313621"/>
                <a:ext cx="620683" cy="369332"/>
              </a:xfrm>
              <a:prstGeom prst="rect">
                <a:avLst/>
              </a:prstGeom>
              <a:solidFill>
                <a:schemeClr val="bg1"/>
              </a:solidFill>
            </p:spPr>
            <p:txBody>
              <a:bodyPr wrap="none" rtlCol="0">
                <a:spAutoFit/>
              </a:bodyPr>
              <a:lstStyle/>
              <a:p>
                <a:r>
                  <a:rPr lang="en-US" dirty="0"/>
                  <a:t>3</a:t>
                </a:r>
                <a:r>
                  <a:rPr lang="en-US" dirty="0" smtClean="0"/>
                  <a:t>5 N</a:t>
                </a:r>
                <a:endParaRPr lang="en-US" dirty="0"/>
              </a:p>
            </p:txBody>
          </p:sp>
          <p:sp>
            <p:nvSpPr>
              <p:cNvPr id="39" name="TextBox 38"/>
              <p:cNvSpPr txBox="1"/>
              <p:nvPr/>
            </p:nvSpPr>
            <p:spPr>
              <a:xfrm>
                <a:off x="211266" y="4707080"/>
                <a:ext cx="620683" cy="369332"/>
              </a:xfrm>
              <a:prstGeom prst="rect">
                <a:avLst/>
              </a:prstGeom>
              <a:solidFill>
                <a:schemeClr val="bg1"/>
              </a:solidFill>
            </p:spPr>
            <p:txBody>
              <a:bodyPr wrap="none" rtlCol="0">
                <a:spAutoFit/>
              </a:bodyPr>
              <a:lstStyle/>
              <a:p>
                <a:r>
                  <a:rPr lang="en-US" dirty="0"/>
                  <a:t>1</a:t>
                </a:r>
                <a:r>
                  <a:rPr lang="en-US" dirty="0" smtClean="0"/>
                  <a:t>5 N</a:t>
                </a:r>
                <a:endParaRPr lang="en-US" dirty="0"/>
              </a:p>
            </p:txBody>
          </p:sp>
        </p:grpSp>
        <p:sp>
          <p:nvSpPr>
            <p:cNvPr id="8195" name="Rectangle 8194"/>
            <p:cNvSpPr/>
            <p:nvPr/>
          </p:nvSpPr>
          <p:spPr>
            <a:xfrm>
              <a:off x="211267" y="1920162"/>
              <a:ext cx="5861078" cy="4263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6" name="TextBox 8195"/>
            <p:cNvSpPr txBox="1"/>
            <p:nvPr/>
          </p:nvSpPr>
          <p:spPr>
            <a:xfrm>
              <a:off x="4455542" y="2075751"/>
              <a:ext cx="1366656" cy="923330"/>
            </a:xfrm>
            <a:prstGeom prst="rect">
              <a:avLst/>
            </a:prstGeom>
            <a:noFill/>
          </p:spPr>
          <p:txBody>
            <a:bodyPr wrap="none" rtlCol="0">
              <a:spAutoFit/>
            </a:bodyPr>
            <a:lstStyle/>
            <a:p>
              <a:r>
                <a:rPr lang="en-US" dirty="0" smtClean="0">
                  <a:solidFill>
                    <a:schemeClr val="bg1"/>
                  </a:solidFill>
                </a:rPr>
                <a:t>SSM/I IWV</a:t>
              </a:r>
            </a:p>
            <a:p>
              <a:r>
                <a:rPr lang="en-US" dirty="0" smtClean="0">
                  <a:solidFill>
                    <a:schemeClr val="bg1"/>
                  </a:solidFill>
                </a:rPr>
                <a:t>27 Nov 2014</a:t>
              </a:r>
            </a:p>
            <a:p>
              <a:r>
                <a:rPr lang="en-US" dirty="0" smtClean="0">
                  <a:solidFill>
                    <a:schemeClr val="bg1"/>
                  </a:solidFill>
                </a:rPr>
                <a:t>PM orbits</a:t>
              </a:r>
              <a:endParaRPr lang="en-US" dirty="0">
                <a:solidFill>
                  <a:schemeClr val="bg1"/>
                </a:solidFill>
              </a:endParaRPr>
            </a:p>
          </p:txBody>
        </p:sp>
        <p:sp>
          <p:nvSpPr>
            <p:cNvPr id="8197" name="Oval 8196"/>
            <p:cNvSpPr/>
            <p:nvPr/>
          </p:nvSpPr>
          <p:spPr>
            <a:xfrm>
              <a:off x="3826224" y="2526171"/>
              <a:ext cx="205740" cy="205740"/>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TextBox 8197"/>
            <p:cNvSpPr txBox="1"/>
            <p:nvPr/>
          </p:nvSpPr>
          <p:spPr>
            <a:xfrm>
              <a:off x="4428439" y="2998280"/>
              <a:ext cx="1526700" cy="738664"/>
            </a:xfrm>
            <a:prstGeom prst="rect">
              <a:avLst/>
            </a:prstGeom>
            <a:noFill/>
          </p:spPr>
          <p:txBody>
            <a:bodyPr wrap="none" rtlCol="0">
              <a:spAutoFit/>
            </a:bodyPr>
            <a:lstStyle/>
            <a:p>
              <a:r>
                <a:rPr lang="en-US" sz="1400" i="1" dirty="0" smtClean="0">
                  <a:solidFill>
                    <a:schemeClr val="bg1"/>
                  </a:solidFill>
                </a:rPr>
                <a:t>Flooding from</a:t>
              </a:r>
            </a:p>
            <a:p>
              <a:r>
                <a:rPr lang="en-US" sz="1400" i="1" dirty="0" smtClean="0">
                  <a:solidFill>
                    <a:schemeClr val="bg1"/>
                  </a:solidFill>
                </a:rPr>
                <a:t>R-Cat 2 rain event </a:t>
              </a:r>
            </a:p>
            <a:p>
              <a:r>
                <a:rPr lang="en-US" sz="1400" i="1" dirty="0" smtClean="0">
                  <a:solidFill>
                    <a:schemeClr val="bg1"/>
                  </a:solidFill>
                </a:rPr>
                <a:t>(13 in/3 days)</a:t>
              </a:r>
            </a:p>
          </p:txBody>
        </p:sp>
        <p:cxnSp>
          <p:nvCxnSpPr>
            <p:cNvPr id="8200" name="Straight Arrow Connector 8199"/>
            <p:cNvCxnSpPr/>
            <p:nvPr/>
          </p:nvCxnSpPr>
          <p:spPr>
            <a:xfrm flipH="1" flipV="1">
              <a:off x="4031964" y="2731911"/>
              <a:ext cx="423578" cy="44541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8205" name="TextBox 8204"/>
          <p:cNvSpPr txBox="1"/>
          <p:nvPr/>
        </p:nvSpPr>
        <p:spPr>
          <a:xfrm>
            <a:off x="6108803" y="2185042"/>
            <a:ext cx="5985227" cy="3662541"/>
          </a:xfrm>
          <a:prstGeom prst="rect">
            <a:avLst/>
          </a:prstGeom>
          <a:noFill/>
          <a:ln>
            <a:solidFill>
              <a:schemeClr val="tx1"/>
            </a:solidFill>
          </a:ln>
        </p:spPr>
        <p:txBody>
          <a:bodyPr wrap="square" rtlCol="0">
            <a:spAutoFit/>
          </a:bodyPr>
          <a:lstStyle/>
          <a:p>
            <a:r>
              <a:rPr lang="en-US" sz="4000" dirty="0" smtClean="0"/>
              <a:t>Atmospheric river involved</a:t>
            </a:r>
          </a:p>
          <a:p>
            <a:pPr marL="571500" indent="-5715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SSM/I images show landfall on 27 Nov</a:t>
            </a:r>
          </a:p>
          <a:p>
            <a:pPr marL="342900" indent="-342900">
              <a:buFont typeface="Arial" panose="020B0604020202020204" pitchFamily="34" charset="0"/>
              <a:buChar char="•"/>
            </a:pPr>
            <a:r>
              <a:rPr lang="en-US" sz="2400" dirty="0" smtClean="0"/>
              <a:t>27 Nov had about 60% of the 3-day total</a:t>
            </a:r>
          </a:p>
          <a:p>
            <a:pPr marL="342900" indent="-342900">
              <a:buFont typeface="Arial" panose="020B0604020202020204" pitchFamily="34" charset="0"/>
              <a:buChar char="•"/>
            </a:pPr>
            <a:r>
              <a:rPr lang="en-US" sz="2400" dirty="0" smtClean="0"/>
              <a:t>SW orientation of AR favored N. Cascades</a:t>
            </a:r>
          </a:p>
          <a:p>
            <a:pPr marL="342900" indent="-342900">
              <a:buFont typeface="Arial" panose="020B0604020202020204" pitchFamily="34" charset="0"/>
              <a:buChar char="•"/>
            </a:pPr>
            <a:r>
              <a:rPr lang="en-US" sz="2400" dirty="0" err="1" smtClean="0"/>
              <a:t>Mesoscale</a:t>
            </a:r>
            <a:r>
              <a:rPr lang="en-US" sz="2400" dirty="0" smtClean="0"/>
              <a:t> frontal wave may have stalled AR</a:t>
            </a:r>
          </a:p>
          <a:p>
            <a:pPr marL="342900" indent="-342900">
              <a:buFont typeface="Arial" panose="020B0604020202020204" pitchFamily="34" charset="0"/>
              <a:buChar char="•"/>
            </a:pPr>
            <a:r>
              <a:rPr lang="en-US" sz="2400" dirty="0" smtClean="0"/>
              <a:t>High snow level (40 F at 5270 </a:t>
            </a:r>
            <a:r>
              <a:rPr lang="en-US" sz="2400" dirty="0" err="1" smtClean="0"/>
              <a:t>ft</a:t>
            </a:r>
            <a:r>
              <a:rPr lang="en-US" sz="2400" dirty="0" smtClean="0"/>
              <a:t> on 27 Nov)</a:t>
            </a:r>
          </a:p>
          <a:p>
            <a:pPr marL="342900" indent="-342900">
              <a:buFont typeface="Arial" panose="020B0604020202020204" pitchFamily="34" charset="0"/>
              <a:buChar char="•"/>
            </a:pPr>
            <a:r>
              <a:rPr lang="en-US" sz="2400" dirty="0" smtClean="0"/>
              <a:t>25-26 Nov apparent warm frontal </a:t>
            </a:r>
            <a:r>
              <a:rPr lang="en-US" sz="2400" dirty="0" err="1" smtClean="0"/>
              <a:t>precip</a:t>
            </a:r>
            <a:r>
              <a:rPr lang="en-US" sz="2400" dirty="0" smtClean="0"/>
              <a:t>. </a:t>
            </a:r>
          </a:p>
          <a:p>
            <a:pPr marL="342900" indent="-342900">
              <a:buFont typeface="Arial" panose="020B0604020202020204" pitchFamily="34" charset="0"/>
              <a:buChar char="•"/>
            </a:pPr>
            <a:r>
              <a:rPr lang="en-US" sz="2400" dirty="0" smtClean="0"/>
              <a:t>Warm for all 3 days (&gt;32 F at 5270 </a:t>
            </a:r>
            <a:r>
              <a:rPr lang="en-US" sz="2400" dirty="0" err="1" smtClean="0"/>
              <a:t>ft</a:t>
            </a:r>
            <a:r>
              <a:rPr lang="en-US" sz="2400" dirty="0" smtClean="0"/>
              <a:t> MSL)</a:t>
            </a:r>
          </a:p>
        </p:txBody>
      </p:sp>
    </p:spTree>
    <p:extLst>
      <p:ext uri="{BB962C8B-B14F-4D97-AF65-F5344CB8AC3E}">
        <p14:creationId xmlns:p14="http://schemas.microsoft.com/office/powerpoint/2010/main" val="17948028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operations - event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Successful </a:t>
            </a:r>
            <a:r>
              <a:rPr lang="en-US" dirty="0"/>
              <a:t>moderate/major flood control operations on the Skagit river, by the USACE Seattle. This was the first flood control activation, of this magnitude, for the Skagit basin in many years. Weather and hydro forecasts were generally good, with some timing issues. Minor levee damage. Typical lowland localized river flooding was seen. USACE - Seattle flood operations also lowered flows on Green and White rivers below HHD and </a:t>
            </a:r>
            <a:r>
              <a:rPr lang="en-US" dirty="0" smtClean="0"/>
              <a:t>MMD.</a:t>
            </a:r>
          </a:p>
          <a:p>
            <a:r>
              <a:rPr lang="en-US" dirty="0"/>
              <a:t>Earlier in the event(</a:t>
            </a:r>
            <a:r>
              <a:rPr lang="en-US" dirty="0" err="1"/>
              <a:t>nov</a:t>
            </a:r>
            <a:r>
              <a:rPr lang="en-US" dirty="0"/>
              <a:t> 25/26), warm front produced well forecast Cascades 2-5”. But focused higher intensity 4-7”, not well forecasted</a:t>
            </a:r>
            <a:r>
              <a:rPr lang="en-US" dirty="0" smtClean="0"/>
              <a:t>.</a:t>
            </a:r>
          </a:p>
          <a:p>
            <a:r>
              <a:rPr lang="en-US" dirty="0" smtClean="0"/>
              <a:t>Produced </a:t>
            </a:r>
            <a:r>
              <a:rPr lang="en-US" dirty="0"/>
              <a:t>very high flows near Mt Rainier Nat Park with road damage. Plus, very high flows on Puyallup at Orting gage. No damage at Orting.</a:t>
            </a:r>
          </a:p>
        </p:txBody>
      </p:sp>
    </p:spTree>
    <p:extLst>
      <p:ext uri="{BB962C8B-B14F-4D97-AF65-F5344CB8AC3E}">
        <p14:creationId xmlns:p14="http://schemas.microsoft.com/office/powerpoint/2010/main" val="23540710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operations - details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 AR weather event of Nov 26-28 caused the Seattle USACE Water Management Reservoir Control Center (for flood control) and USACE Emergency Management Center(assisting locals with flooding issues) to be activated on a 24 hour basis for three days. We operated four dams (Howard Hanson/Mud Mountain/Upper Baker/Ross) and stored water for flood control in each, to assist in downstream flood risk management. The Ross and Upper Baker flood storage operations took off about 35,000 </a:t>
            </a:r>
            <a:r>
              <a:rPr lang="en-US" dirty="0" err="1"/>
              <a:t>cfs</a:t>
            </a:r>
            <a:r>
              <a:rPr lang="en-US" dirty="0"/>
              <a:t> from the Concrete gage peak on the Skagit river. </a:t>
            </a:r>
            <a:r>
              <a:rPr lang="en-US" dirty="0" err="1"/>
              <a:t>Wynoochee</a:t>
            </a:r>
            <a:r>
              <a:rPr lang="en-US" dirty="0"/>
              <a:t> dam on the Olympic Peninsula was not needed for flood control as rainfall and stream flows increases  were not noteworthy in that area.   </a:t>
            </a:r>
            <a:endParaRPr lang="en-US" dirty="0" smtClean="0"/>
          </a:p>
          <a:p>
            <a:r>
              <a:rPr lang="en-US" dirty="0"/>
              <a:t>The warm front rainfall on Nov 25/26, came in as forecast (2-5") mainly Central Cascades. We did have some more intense rainfall for a time around the Mt Rainier </a:t>
            </a:r>
            <a:r>
              <a:rPr lang="en-US" dirty="0" smtClean="0"/>
              <a:t>area with </a:t>
            </a:r>
            <a:r>
              <a:rPr lang="en-US" dirty="0"/>
              <a:t>4-7" totals – more intense the morning of the 26th. The Puyallup river at Orting gage, experienced a &gt; 25 year flood event with this peak flow in their top 4 peaks of all time, with a long record. Levee assistance/flood monitoring was provided by the UACSE, no major issues. Also USACE Mud Mountain dam provided flood storage and protection downstream on the Puyallup river. USACE Howard Hanson Dam stored water and protected the Green River valley from flooding.  Impressive .40” of rain per hour (four hours straight at HHD) on early morning of Nov 26.  </a:t>
            </a:r>
            <a:endParaRPr lang="en-US" dirty="0" smtClean="0"/>
          </a:p>
          <a:p>
            <a:endParaRPr lang="en-US" dirty="0"/>
          </a:p>
          <a:p>
            <a:endParaRPr lang="en-US" dirty="0"/>
          </a:p>
        </p:txBody>
      </p:sp>
    </p:spTree>
    <p:extLst>
      <p:ext uri="{BB962C8B-B14F-4D97-AF65-F5344CB8AC3E}">
        <p14:creationId xmlns:p14="http://schemas.microsoft.com/office/powerpoint/2010/main" val="28319399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TotalTime>
  <Words>1160</Words>
  <Application>Microsoft Macintosh PowerPoint</Application>
  <PresentationFormat>Custom</PresentationFormat>
  <Paragraphs>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Informal Summary of the Extreme Precipitation in WA State from  25-30 Nov 2014</vt:lpstr>
      <vt:lpstr>PowerPoint Presentation</vt:lpstr>
      <vt:lpstr>PowerPoint Presentation</vt:lpstr>
      <vt:lpstr>PowerPoint Presentation</vt:lpstr>
      <vt:lpstr>PowerPoint Presentation</vt:lpstr>
      <vt:lpstr>PowerPoint Presentation</vt:lpstr>
      <vt:lpstr>PowerPoint Presentation</vt:lpstr>
      <vt:lpstr>Flood operations - event summary</vt:lpstr>
      <vt:lpstr>Flood operations - details</vt:lpstr>
      <vt:lpstr>Flood operations - Skagit River</vt:lpstr>
      <vt:lpstr>Flooding near Mt. Rainier</vt:lpstr>
      <vt:lpstr>Selected references relevant to this diagnosis</vt:lpstr>
      <vt:lpstr>Backup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 Ralph</dc:creator>
  <cp:lastModifiedBy>Curtis Tyree</cp:lastModifiedBy>
  <cp:revision>26</cp:revision>
  <dcterms:created xsi:type="dcterms:W3CDTF">2014-11-28T14:52:18Z</dcterms:created>
  <dcterms:modified xsi:type="dcterms:W3CDTF">2014-12-02T22:11:59Z</dcterms:modified>
</cp:coreProperties>
</file>